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8"/>
  </p:handoutMasterIdLst>
  <p:sldIdLst>
    <p:sldId id="256" r:id="rId3"/>
    <p:sldId id="259" r:id="rId4"/>
    <p:sldId id="272" r:id="rId6"/>
    <p:sldId id="266" r:id="rId7"/>
    <p:sldId id="270" r:id="rId8"/>
    <p:sldId id="269" r:id="rId9"/>
    <p:sldId id="334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288" r:id="rId18"/>
    <p:sldId id="289" r:id="rId19"/>
    <p:sldId id="290" r:id="rId20"/>
    <p:sldId id="301" r:id="rId21"/>
    <p:sldId id="302" r:id="rId22"/>
    <p:sldId id="303" r:id="rId23"/>
    <p:sldId id="328" r:id="rId24"/>
    <p:sldId id="329" r:id="rId25"/>
    <p:sldId id="330" r:id="rId26"/>
    <p:sldId id="331" r:id="rId27"/>
    <p:sldId id="332" r:id="rId28"/>
    <p:sldId id="333" r:id="rId29"/>
    <p:sldId id="362" r:id="rId30"/>
    <p:sldId id="363" r:id="rId31"/>
    <p:sldId id="304" r:id="rId32"/>
    <p:sldId id="306" r:id="rId33"/>
    <p:sldId id="307" r:id="rId34"/>
    <p:sldId id="360" r:id="rId35"/>
    <p:sldId id="368" r:id="rId36"/>
    <p:sldId id="369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A8471-50F5-4367-9052-0B77FEA6D7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3607-80C4-4EBA-AAC5-9EEB49AF0E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81" y="1017431"/>
            <a:ext cx="5674211" cy="50871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026410" y="3014311"/>
            <a:ext cx="5863088" cy="978729"/>
          </a:xfrm>
        </p:spPr>
        <p:txBody>
          <a:bodyPr wrap="square" anchor="b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26410" y="4085115"/>
            <a:ext cx="5863088" cy="535531"/>
          </a:xfrm>
        </p:spPr>
        <p:txBody>
          <a:bodyPr wrap="square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6B0F-5B25-4149-B4F9-1DE8031AB7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F160-CA71-450D-8133-AFD131FCF2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10"/>
          <p:cNvSpPr/>
          <p:nvPr/>
        </p:nvSpPr>
        <p:spPr>
          <a:xfrm>
            <a:off x="231281" y="642924"/>
            <a:ext cx="355395" cy="38332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燕尾形 11"/>
          <p:cNvSpPr/>
          <p:nvPr/>
        </p:nvSpPr>
        <p:spPr>
          <a:xfrm>
            <a:off x="482805" y="642924"/>
            <a:ext cx="355395" cy="3833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燕尾形 10"/>
          <p:cNvSpPr/>
          <p:nvPr/>
        </p:nvSpPr>
        <p:spPr>
          <a:xfrm>
            <a:off x="231281" y="867213"/>
            <a:ext cx="355395" cy="38332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燕尾形 11"/>
          <p:cNvSpPr/>
          <p:nvPr/>
        </p:nvSpPr>
        <p:spPr>
          <a:xfrm>
            <a:off x="482805" y="867213"/>
            <a:ext cx="355395" cy="3833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6B0F-5B25-4149-B4F9-1DE8031AB7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F160-CA71-450D-8133-AFD131FCF2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38200" y="904649"/>
            <a:ext cx="3962400" cy="4830656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5448300" y="2247900"/>
            <a:ext cx="3657600" cy="1020819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48300" y="3377127"/>
            <a:ext cx="5905500" cy="978729"/>
          </a:xfrm>
        </p:spPr>
        <p:txBody>
          <a:bodyPr wrap="square" anchor="b">
            <a:normAutofit/>
          </a:bodyPr>
          <a:lstStyle>
            <a:lvl1pPr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48300" y="4439994"/>
            <a:ext cx="5905500" cy="535531"/>
          </a:xfr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6B0F-5B25-4149-B4F9-1DE8031AB7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F160-CA71-450D-8133-AFD131FCF2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燕尾形 10"/>
          <p:cNvSpPr/>
          <p:nvPr/>
        </p:nvSpPr>
        <p:spPr>
          <a:xfrm>
            <a:off x="231281" y="867213"/>
            <a:ext cx="355395" cy="38332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燕尾形 11"/>
          <p:cNvSpPr/>
          <p:nvPr/>
        </p:nvSpPr>
        <p:spPr>
          <a:xfrm>
            <a:off x="482805" y="867213"/>
            <a:ext cx="355395" cy="3833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6B0F-5B25-4149-B4F9-1DE8031AB7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F160-CA71-450D-8133-AFD131FCF2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燕尾形 10"/>
          <p:cNvSpPr/>
          <p:nvPr/>
        </p:nvSpPr>
        <p:spPr>
          <a:xfrm>
            <a:off x="231281" y="780948"/>
            <a:ext cx="355395" cy="38332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燕尾形 11"/>
          <p:cNvSpPr/>
          <p:nvPr/>
        </p:nvSpPr>
        <p:spPr>
          <a:xfrm>
            <a:off x="482805" y="780948"/>
            <a:ext cx="355395" cy="3833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225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6B0F-5B25-4149-B4F9-1DE8031AB7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F160-CA71-450D-8133-AFD131FCF2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81" y="1017431"/>
            <a:ext cx="5674211" cy="50871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28402" y="3313214"/>
            <a:ext cx="5946722" cy="980911"/>
          </a:xfrm>
        </p:spPr>
        <p:txBody>
          <a:bodyPr anchor="b" anchorCtr="0">
            <a:normAutofit/>
          </a:bodyPr>
          <a:lstStyle>
            <a:lvl1pPr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6B0F-5B25-4149-B4F9-1DE8031AB7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F160-CA71-450D-8133-AFD131FCF22C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028474" y="4378934"/>
            <a:ext cx="5956014" cy="53771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 10"/>
          <p:cNvSpPr/>
          <p:nvPr/>
        </p:nvSpPr>
        <p:spPr>
          <a:xfrm>
            <a:off x="231281" y="867213"/>
            <a:ext cx="355395" cy="38332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燕尾形 11"/>
          <p:cNvSpPr/>
          <p:nvPr/>
        </p:nvSpPr>
        <p:spPr>
          <a:xfrm>
            <a:off x="482805" y="867213"/>
            <a:ext cx="355395" cy="3833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6B0F-5B25-4149-B4F9-1DE8031AB7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F160-CA71-450D-8133-AFD131FCF2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燕尾形 10"/>
          <p:cNvSpPr/>
          <p:nvPr/>
        </p:nvSpPr>
        <p:spPr>
          <a:xfrm>
            <a:off x="231281" y="642925"/>
            <a:ext cx="355395" cy="38332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燕尾形 11"/>
          <p:cNvSpPr/>
          <p:nvPr/>
        </p:nvSpPr>
        <p:spPr>
          <a:xfrm>
            <a:off x="482805" y="642925"/>
            <a:ext cx="355395" cy="3833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51582" y="365125"/>
            <a:ext cx="110221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297473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6B0F-5B25-4149-B4F9-1DE8031AB7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F160-CA71-450D-8133-AFD131FCF2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CE76B0F-5B25-4149-B4F9-1DE8031AB7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604F160-CA71-450D-8133-AFD131FCF22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0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3" Type="http://schemas.openxmlformats.org/officeDocument/2006/relationships/image" Target="../media/image18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1.xml"/><Relationship Id="rId2" Type="http://schemas.openxmlformats.org/officeDocument/2006/relationships/image" Target="../media/image21.png"/><Relationship Id="rId1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1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2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5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3" Type="http://schemas.openxmlformats.org/officeDocument/2006/relationships/image" Target="../media/image29.png"/><Relationship Id="rId2" Type="http://schemas.openxmlformats.org/officeDocument/2006/relationships/tags" Target="../tags/tag61.xml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3.xml"/><Relationship Id="rId1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6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9.xml"/><Relationship Id="rId4" Type="http://schemas.openxmlformats.org/officeDocument/2006/relationships/image" Target="../media/image40.png"/><Relationship Id="rId3" Type="http://schemas.openxmlformats.org/officeDocument/2006/relationships/tags" Target="../tags/tag68.xml"/><Relationship Id="rId2" Type="http://schemas.openxmlformats.org/officeDocument/2006/relationships/image" Target="../media/image39.png"/><Relationship Id="rId1" Type="http://schemas.openxmlformats.org/officeDocument/2006/relationships/tags" Target="../tags/tag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9.xml"/><Relationship Id="rId4" Type="http://schemas.openxmlformats.org/officeDocument/2006/relationships/image" Target="../media/image42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9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149475" y="1097124"/>
            <a:ext cx="5863088" cy="1474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8800" b="1" dirty="0">
                <a:solidFill>
                  <a:schemeClr val="tx2"/>
                </a:solidFill>
              </a:rPr>
              <a:t>物联创新</a:t>
            </a:r>
            <a:r>
              <a:rPr lang="en-US" altLang="zh-CN" sz="8800" b="1" dirty="0">
                <a:solidFill>
                  <a:schemeClr val="tx2"/>
                </a:solidFill>
              </a:rPr>
              <a:t>III</a:t>
            </a:r>
            <a:endParaRPr lang="en-US" altLang="zh-CN" sz="8800" b="1" dirty="0">
              <a:solidFill>
                <a:schemeClr val="tx2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729095" y="3279140"/>
            <a:ext cx="2703195" cy="978535"/>
          </a:xfrm>
          <a:prstGeom prst="rect">
            <a:avLst/>
          </a:prstGeom>
        </p:spPr>
        <p:txBody>
          <a:bodyPr vert="horz" wrap="square" lIns="90000" tIns="46800" rIns="90000" bIns="46800" rtlCol="0" anchor="b">
            <a:normAutofit/>
          </a:bodyPr>
          <a:lstStyle>
            <a:lvl1pPr defTabSz="914400">
              <a:lnSpc>
                <a:spcPct val="120000"/>
              </a:lnSpc>
              <a:spcBef>
                <a:spcPct val="0"/>
              </a:spcBef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rgbClr val="00B0F0"/>
                </a:solidFill>
              </a:rPr>
              <a:t>操作说明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322695" y="4383405"/>
            <a:ext cx="3976370" cy="53530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indent="0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algn="ctr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algn="ctr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algn="ctr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algn="ctr" defTabSz="9144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zh-CN" altLang="en-US" dirty="0"/>
              <a:t>南京奥斯坦丁电子有限公司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146415" y="5051425"/>
            <a:ext cx="2527300" cy="654050"/>
          </a:xfrm>
        </p:spPr>
        <p:txBody>
          <a:bodyPr/>
          <a:p>
            <a:r>
              <a:rPr lang="zh-CN" altLang="en-US" dirty="0"/>
              <a:t>版本号：</a:t>
            </a:r>
            <a:r>
              <a:rPr lang="en-US" dirty="0"/>
              <a:t>V1.2</a:t>
            </a:r>
            <a:endParaRPr 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960755" y="842645"/>
            <a:ext cx="33909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2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、点击数据页面进入进行输入输出模块的设置和编程</a:t>
            </a:r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0"/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3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、先对接口进行配置，配置好后，进行保存，然后点击右上角的</a:t>
            </a:r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“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配置</a:t>
            </a:r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”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按键</a:t>
            </a:r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0"/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pic>
        <p:nvPicPr>
          <p:cNvPr id="9" name="图片 9" descr="Screenshot_2017-11-04-10-24-16-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5480" y="306388"/>
            <a:ext cx="3644920" cy="6480048"/>
          </a:xfrm>
          <a:prstGeom prst="rect">
            <a:avLst/>
          </a:prstGeom>
        </p:spPr>
      </p:pic>
      <p:pic>
        <p:nvPicPr>
          <p:cNvPr id="10" name="图片 10" descr="Screenshot_2017-11-04-10-24-22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475" y="306388"/>
            <a:ext cx="3644920" cy="648004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1071245" y="891540"/>
            <a:ext cx="299974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4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、配置完成后进行编程，使用控制、数学、模块组合，然后用连接进行联系</a:t>
            </a:r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5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、程序编写好后，点击发送，把程序上传至设备</a:t>
            </a:r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pic>
        <p:nvPicPr>
          <p:cNvPr id="11" name="图片 11" descr="Screenshot_2017-11-04-10-25-50-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8515" y="89853"/>
            <a:ext cx="3644920" cy="6480048"/>
          </a:xfrm>
          <a:prstGeom prst="rect">
            <a:avLst/>
          </a:prstGeom>
        </p:spPr>
      </p:pic>
      <p:pic>
        <p:nvPicPr>
          <p:cNvPr id="18" name="图片 18" descr="Screenshot_2017-11-04-10-34-40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990" y="188913"/>
            <a:ext cx="3644920" cy="648004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1107440" y="953770"/>
            <a:ext cx="2778760" cy="2153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6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、发送完成后，程序就会自动运行，我们可以进去数据页面看到当前数据</a:t>
            </a:r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/>
              <a:t>7</a:t>
            </a:r>
            <a:r>
              <a:rPr lang="zh-CN" altLang="en-US"/>
              <a:t>、在控制输出里面可以在关闭可视化编程情况下对输出模块进行控制</a:t>
            </a:r>
            <a:endParaRPr lang="zh-CN" altLang="en-US"/>
          </a:p>
        </p:txBody>
      </p:sp>
      <p:pic>
        <p:nvPicPr>
          <p:cNvPr id="13" name="图片 13" descr="Screenshot_2017-11-04-10-35-07-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170" y="188278"/>
            <a:ext cx="3644920" cy="6480048"/>
          </a:xfrm>
          <a:prstGeom prst="rect">
            <a:avLst/>
          </a:prstGeom>
        </p:spPr>
      </p:pic>
      <p:pic>
        <p:nvPicPr>
          <p:cNvPr id="14" name="图片 14" descr="Screenshot_2017-11-04-10-35-12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605" y="188278"/>
            <a:ext cx="3644920" cy="648004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1095375" y="843280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8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、然后我们可以把数据传上云平台，在云平台网页和微信端查看数据并进行控制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0615" y="188595"/>
            <a:ext cx="3645083" cy="648004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6" descr="Screenshot_2017-11-04-10-30-32-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5480" y="97473"/>
            <a:ext cx="3644920" cy="6480048"/>
          </a:xfrm>
          <a:prstGeom prst="rect">
            <a:avLst/>
          </a:prstGeom>
        </p:spPr>
      </p:pic>
      <p:pic>
        <p:nvPicPr>
          <p:cNvPr id="17" name="图片 17" descr="Screenshot_2017-11-04-10-30-08-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265" y="97473"/>
            <a:ext cx="3644920" cy="6480048"/>
          </a:xfrm>
          <a:prstGeom prst="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948690" y="867410"/>
            <a:ext cx="285178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还可以去</a:t>
            </a:r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RFID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卡进行添加</a:t>
            </a:r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对首页图片自定义修改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71763" y="800099"/>
            <a:ext cx="684847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、云平台使用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337945" y="1736725"/>
            <a:ext cx="9001760" cy="120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/>
              <a:t>使用蓝牙名称密码登录云平台后，可以</a:t>
            </a:r>
            <a:r>
              <a:rPr lang="zh-CN" altLang="en-US" sz="2000">
                <a:sym typeface="+mn-ea"/>
              </a:rPr>
              <a:t>浏览他人的作品，以及</a:t>
            </a:r>
            <a:r>
              <a:rPr lang="zh-CN" altLang="en-US" sz="2000"/>
              <a:t>创建自己的作品，每套设备</a:t>
            </a:r>
            <a:r>
              <a:rPr lang="zh-CN" altLang="en-US" sz="2000">
                <a:solidFill>
                  <a:schemeClr val="tx2"/>
                </a:solidFill>
              </a:rPr>
              <a:t>最多可以创建两个作品</a:t>
            </a:r>
            <a:r>
              <a:rPr lang="zh-CN" altLang="en-US" sz="2000"/>
              <a:t>，支持删除和修改，同时只能有两个，自己的作品，可以自定义界面，并且可以把自己的作品通过微信、</a:t>
            </a:r>
            <a:r>
              <a:rPr lang="en-US" altLang="zh-CN" sz="2000"/>
              <a:t>QQ</a:t>
            </a:r>
            <a:r>
              <a:rPr lang="zh-CN" altLang="en-US" sz="2000"/>
              <a:t>、微博、易信的方式分享出去，让别人不用登陆云平台也能看到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15" y="3202940"/>
            <a:ext cx="7392035" cy="32619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435" y="2213610"/>
            <a:ext cx="10057765" cy="44380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374775" y="567055"/>
            <a:ext cx="9295765" cy="1560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>
                <a:solidFill>
                  <a:schemeClr val="tx1"/>
                </a:solidFill>
              </a:rPr>
              <a:t>创建作品：创建作品前请注意设备</a:t>
            </a:r>
            <a:r>
              <a:rPr lang="zh-CN" altLang="en-US" sz="2000">
                <a:solidFill>
                  <a:schemeClr val="tx2"/>
                </a:solidFill>
              </a:rPr>
              <a:t>已连接上网络</a:t>
            </a:r>
            <a:r>
              <a:rPr lang="zh-CN" altLang="en-US" sz="2000">
                <a:solidFill>
                  <a:schemeClr val="tx1"/>
                </a:solidFill>
              </a:rPr>
              <a:t>，见红圈，绿色代表连上网可编辑，黄色是未联网，本页面支持自定义，和电脑端软件一样，都是可以</a:t>
            </a:r>
            <a:r>
              <a:rPr lang="zh-CN" altLang="en-US" sz="2000">
                <a:solidFill>
                  <a:schemeClr val="tx2"/>
                </a:solidFill>
              </a:rPr>
              <a:t>拖拉编辑</a:t>
            </a:r>
            <a:r>
              <a:rPr lang="zh-CN" altLang="en-US" sz="2000">
                <a:solidFill>
                  <a:schemeClr val="tx1"/>
                </a:solidFill>
              </a:rPr>
              <a:t>的，右侧菜单一个是作品信息菜单，里面可以修改姓名、学校、班级、作品名称、作品简介、作品封面图片等，另一个是属性菜单，我们在左侧菜单里面选择好需要的控件、仪表等之后，左键单击此控件就可以在属性菜单里面对它编辑，如选用传感器、名称、数值，颜色等，需要注意的是，</a:t>
            </a:r>
            <a:r>
              <a:rPr lang="zh-CN" altLang="en-US" sz="2000">
                <a:solidFill>
                  <a:schemeClr val="tx2"/>
                </a:solidFill>
              </a:rPr>
              <a:t>编辑完成后，一定要保存</a:t>
            </a:r>
            <a:endParaRPr lang="zh-CN" altLang="en-US" sz="2000">
              <a:solidFill>
                <a:schemeClr val="tx2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1075" y="1968500"/>
            <a:ext cx="10057765" cy="44380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374775" y="567055"/>
            <a:ext cx="9295765" cy="156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>
                <a:solidFill>
                  <a:schemeClr val="tx1"/>
                </a:solidFill>
              </a:rPr>
              <a:t>修改作品：完成好的作品，如果想修改、删除和分享，可以点击我的作品，进入此页面，点击编辑即进入创建作品的页面，删除即把此作品删除，谨慎操作，右侧的微信等图标，点击后会跳转到微博等页面分享或生成一个二维码，用微信扫码即可查看你的作品页面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44905" y="528320"/>
            <a:ext cx="432054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、微信公众号的使用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3140" y="1788160"/>
            <a:ext cx="26276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关注微信公众号</a:t>
            </a:r>
            <a:r>
              <a:rPr lang="en-US" altLang="zh-CN"/>
              <a:t>—</a:t>
            </a:r>
            <a:endParaRPr lang="en-US" altLang="zh-CN"/>
          </a:p>
          <a:p>
            <a:r>
              <a:rPr lang="zh-CN" altLang="en-US"/>
              <a:t>物联创新未来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005" y="188595"/>
            <a:ext cx="3645083" cy="648004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2715" y="189230"/>
            <a:ext cx="3645083" cy="64800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8865" y="906780"/>
            <a:ext cx="26276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点击个人中心进入页面</a:t>
            </a:r>
            <a:endParaRPr lang="zh-CN" altLang="en-US"/>
          </a:p>
          <a:p>
            <a:r>
              <a:rPr lang="zh-CN" altLang="en-US"/>
              <a:t>输入需要登录的设备蓝牙名称及密码，点击绑定</a:t>
            </a:r>
            <a:r>
              <a:rPr lang="en-US" altLang="zh-CN"/>
              <a:t>—</a:t>
            </a:r>
            <a:r>
              <a:rPr lang="zh-CN" altLang="en-US"/>
              <a:t>弹出绑定成功</a:t>
            </a:r>
            <a:endParaRPr lang="zh-CN" altLang="en-US"/>
          </a:p>
          <a:p>
            <a:r>
              <a:rPr lang="zh-CN" altLang="en-US"/>
              <a:t>然后点击</a:t>
            </a:r>
            <a:r>
              <a:rPr lang="en-US" altLang="zh-CN"/>
              <a:t>“</a:t>
            </a:r>
            <a:r>
              <a:rPr lang="zh-CN" altLang="en-US"/>
              <a:t>我的作品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20" y="188595"/>
            <a:ext cx="3645083" cy="648004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"/>
          <p:cNvSpPr/>
          <p:nvPr>
            <p:custDataLst>
              <p:tags r:id="rId1"/>
            </p:custDataLst>
          </p:nvPr>
        </p:nvSpPr>
        <p:spPr>
          <a:xfrm>
            <a:off x="4686935" y="-27129"/>
            <a:ext cx="3086100" cy="753370"/>
          </a:xfrm>
          <a:prstGeom prst="roundRect">
            <a:avLst>
              <a:gd name="adj" fmla="val 7775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en-US" altLang="zh-CN" sz="2800" b="1" dirty="0">
              <a:solidFill>
                <a:schemeClr val="accent5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980016" y="1867535"/>
            <a:ext cx="4634865" cy="132969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、物联创新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III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介绍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>
          <a:xfrm>
            <a:off x="6082030" y="3278505"/>
            <a:ext cx="3842385" cy="86106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、电脑端软件编程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238240" y="4220210"/>
            <a:ext cx="38430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、注意事项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999480" y="2020570"/>
            <a:ext cx="432054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、微信公众号的使用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880745" y="3197225"/>
            <a:ext cx="3254375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、手机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80745" y="4220210"/>
            <a:ext cx="3058795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、云平台使用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93140" y="1788160"/>
            <a:ext cx="26276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进入页面后，点击需要查看的作品，进入页面，即可观看当前数据</a:t>
            </a:r>
            <a:endParaRPr lang="zh-CN" altLang="en-US"/>
          </a:p>
          <a:p>
            <a:r>
              <a:rPr lang="zh-CN" altLang="en-US"/>
              <a:t>初次绑定后，下次可直接进入</a:t>
            </a:r>
            <a:r>
              <a:rPr lang="en-US" altLang="zh-CN"/>
              <a:t>“</a:t>
            </a:r>
            <a:r>
              <a:rPr lang="zh-CN" altLang="en-US"/>
              <a:t>我的作品</a:t>
            </a:r>
            <a:r>
              <a:rPr lang="en-US" altLang="zh-CN"/>
              <a:t>”</a:t>
            </a:r>
            <a:r>
              <a:rPr lang="zh-CN" altLang="en-US"/>
              <a:t>页面查询数据</a:t>
            </a:r>
            <a:endParaRPr lang="zh-CN" altLang="en-US"/>
          </a:p>
          <a:p>
            <a:r>
              <a:rPr lang="zh-CN" altLang="en-US"/>
              <a:t>如需控制页面控件，请输入密码进行绑定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0665" y="189230"/>
            <a:ext cx="3645083" cy="6480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05" y="189230"/>
            <a:ext cx="3645083" cy="648004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167765" y="1736725"/>
            <a:ext cx="3743960" cy="355981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/>
              <a:t>软件准备：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sz="1800" dirty="0"/>
              <a:t>首先安装软件，软件下载地址：请关注微信公众号</a:t>
            </a:r>
            <a:r>
              <a:rPr lang="en-US" altLang="zh-CN" sz="1800" dirty="0">
                <a:solidFill>
                  <a:srgbClr val="FF0000"/>
                </a:solidFill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sym typeface="+mn-ea"/>
              </a:rPr>
              <a:t>南京奥斯坦丁电子</a:t>
            </a:r>
            <a:r>
              <a:rPr lang="en-US" altLang="zh-CN" sz="1800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1800" dirty="0"/>
              <a:t>或扫描图册上二维码进入</a:t>
            </a:r>
            <a:r>
              <a:rPr lang="en-US" altLang="zh-CN" sz="1800" dirty="0"/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南京奥斯坦丁电子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物联创新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软件下载</a:t>
            </a:r>
            <a:r>
              <a:rPr lang="zh-CN" altLang="en-US" sz="1800" dirty="0"/>
              <a:t>，将</a:t>
            </a:r>
            <a:r>
              <a:rPr lang="en-US" altLang="zh-CN" sz="1800" dirty="0">
                <a:sym typeface="+mn-ea"/>
              </a:rPr>
              <a:t>xDing</a:t>
            </a:r>
            <a:r>
              <a:rPr lang="zh-CN" altLang="en-US" sz="1800" dirty="0">
                <a:sym typeface="+mn-ea"/>
              </a:rPr>
              <a:t>和</a:t>
            </a:r>
            <a:r>
              <a:rPr lang="en-US" altLang="zh-CN" sz="1800" dirty="0">
                <a:sym typeface="+mn-ea"/>
              </a:rPr>
              <a:t>CH340</a:t>
            </a:r>
            <a:r>
              <a:rPr lang="zh-CN" altLang="en-US" sz="1800" dirty="0">
                <a:sym typeface="+mn-ea"/>
              </a:rPr>
              <a:t>软件</a:t>
            </a:r>
            <a:r>
              <a:rPr lang="zh-CN" altLang="en-US" sz="1800" dirty="0"/>
              <a:t>下载到本机，然后默认安装即可，安装完这两个软件，打开</a:t>
            </a:r>
            <a:r>
              <a:rPr lang="en-US" altLang="zh-CN" sz="1800" dirty="0"/>
              <a:t>xDing-</a:t>
            </a:r>
            <a:r>
              <a:rPr lang="zh-CN" altLang="en-US" sz="1800" dirty="0"/>
              <a:t>控制板</a:t>
            </a:r>
            <a:r>
              <a:rPr lang="en-US" altLang="zh-CN" sz="1800" dirty="0"/>
              <a:t>-</a:t>
            </a:r>
            <a:r>
              <a:rPr lang="zh-CN" altLang="en-US" sz="1800" dirty="0"/>
              <a:t>选择物联创新，这样就完成了软件准备。</a:t>
            </a:r>
            <a:endParaRPr lang="zh-CN" altLang="en-US" sz="1800" dirty="0"/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671763" y="800099"/>
            <a:ext cx="684847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、电脑端软件编程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 descr="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975" y="1925955"/>
            <a:ext cx="4714240" cy="454279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424940" y="5448300"/>
            <a:ext cx="287718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>
                <a:solidFill>
                  <a:srgbClr val="FF0000"/>
                </a:solidFill>
              </a:rPr>
              <a:t>教学视频：</a:t>
            </a:r>
            <a:r>
              <a:rPr lang="en-US" altLang="zh-CN" sz="2000">
                <a:solidFill>
                  <a:srgbClr val="FF0000"/>
                </a:solidFill>
              </a:rPr>
              <a:t>2</a:t>
            </a:r>
            <a:r>
              <a:rPr lang="zh-CN" altLang="en-US" sz="2000">
                <a:solidFill>
                  <a:srgbClr val="FF0000"/>
                </a:solidFill>
              </a:rPr>
              <a:t>、示例编程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45845" y="1264920"/>
            <a:ext cx="4076700" cy="488442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/>
              <a:t>硬件准备：</a:t>
            </a:r>
            <a:endParaRPr lang="zh-CN" altLang="en-US" sz="1800" dirty="0"/>
          </a:p>
          <a:p>
            <a:endParaRPr lang="zh-CN" altLang="en-US" sz="1800" dirty="0"/>
          </a:p>
          <a:p>
            <a:r>
              <a:rPr lang="zh-CN" altLang="en-US" sz="1800" dirty="0">
                <a:solidFill>
                  <a:srgbClr val="FF0000"/>
                </a:solidFill>
              </a:rPr>
              <a:t>必须使用</a:t>
            </a:r>
            <a:r>
              <a:rPr lang="zh-CN" altLang="en-US" sz="1800" dirty="0"/>
              <a:t>的器材是</a:t>
            </a:r>
            <a:r>
              <a:rPr lang="en-US" altLang="zh-CN" sz="1800" dirty="0">
                <a:solidFill>
                  <a:schemeClr val="tx1"/>
                </a:solidFill>
              </a:rPr>
              <a:t>1</a:t>
            </a:r>
            <a:r>
              <a:rPr lang="zh-CN" altLang="en-US" sz="1800" dirty="0">
                <a:solidFill>
                  <a:schemeClr val="tx1"/>
                </a:solidFill>
              </a:rPr>
              <a:t>、主控板 </a:t>
            </a:r>
            <a:r>
              <a:rPr lang="en-US" altLang="zh-CN" sz="1800" dirty="0">
                <a:solidFill>
                  <a:schemeClr val="tx1"/>
                </a:solidFill>
              </a:rPr>
              <a:t>2</a:t>
            </a:r>
            <a:r>
              <a:rPr lang="zh-CN" altLang="en-US" sz="1800" dirty="0">
                <a:solidFill>
                  <a:schemeClr val="tx1"/>
                </a:solidFill>
              </a:rPr>
              <a:t>、蓝牙模块 </a:t>
            </a:r>
            <a:r>
              <a:rPr lang="en-US" altLang="zh-CN" sz="1800" dirty="0">
                <a:solidFill>
                  <a:schemeClr val="tx1"/>
                </a:solidFill>
              </a:rPr>
              <a:t>3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USB</a:t>
            </a:r>
            <a:r>
              <a:rPr lang="zh-CN" altLang="en-US" sz="1800" dirty="0">
                <a:solidFill>
                  <a:schemeClr val="tx1"/>
                </a:solidFill>
              </a:rPr>
              <a:t>线 </a:t>
            </a:r>
            <a:r>
              <a:rPr lang="en-US" altLang="zh-CN" sz="1800" dirty="0">
                <a:solidFill>
                  <a:schemeClr val="tx1"/>
                </a:solidFill>
              </a:rPr>
              <a:t>4</a:t>
            </a:r>
            <a:r>
              <a:rPr lang="zh-CN" altLang="en-US" sz="1800" dirty="0">
                <a:solidFill>
                  <a:schemeClr val="tx1"/>
                </a:solidFill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</a:rPr>
              <a:t>RJ11</a:t>
            </a:r>
            <a:r>
              <a:rPr lang="zh-CN" altLang="en-US" sz="1800" dirty="0">
                <a:solidFill>
                  <a:schemeClr val="tx1"/>
                </a:solidFill>
              </a:rPr>
              <a:t>线 </a:t>
            </a:r>
            <a:r>
              <a:rPr lang="en-US" altLang="zh-CN" sz="1800" dirty="0">
                <a:solidFill>
                  <a:schemeClr val="tx1"/>
                </a:solidFill>
              </a:rPr>
              <a:t>5</a:t>
            </a:r>
            <a:r>
              <a:rPr lang="zh-CN" altLang="en-US" sz="1800" dirty="0">
                <a:solidFill>
                  <a:schemeClr val="tx1"/>
                </a:solidFill>
              </a:rPr>
              <a:t>、已安装好软件环境的电脑</a:t>
            </a:r>
            <a:r>
              <a:rPr lang="zh-CN" altLang="en-US" sz="1800" dirty="0"/>
              <a:t>，其余器材根据实验所需自行组合，</a:t>
            </a:r>
            <a:r>
              <a:rPr lang="zh-CN" altLang="en-US" sz="1800" dirty="0">
                <a:solidFill>
                  <a:srgbClr val="FF0000"/>
                </a:solidFill>
              </a:rPr>
              <a:t>蓝牙模块接主控板电源旁边灰色接口（上有蓝牙模块标识），</a:t>
            </a:r>
            <a:r>
              <a:rPr lang="zh-CN" altLang="en-US" sz="1800" dirty="0"/>
              <a:t>使用</a:t>
            </a:r>
            <a:r>
              <a:rPr lang="en-US" altLang="zh-CN" sz="1800" dirty="0"/>
              <a:t>USB</a:t>
            </a:r>
            <a:r>
              <a:rPr lang="zh-CN" altLang="en-US" sz="1800" dirty="0"/>
              <a:t>线连接主控板和电脑后，首先在桌面上的</a:t>
            </a:r>
            <a:r>
              <a:rPr lang="zh-CN" altLang="en-US" sz="1800" dirty="0">
                <a:solidFill>
                  <a:srgbClr val="FF0000"/>
                </a:solidFill>
              </a:rPr>
              <a:t>我的电脑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设备管理器</a:t>
            </a:r>
            <a:r>
              <a:rPr lang="en-US" altLang="zh-CN" sz="1800" dirty="0">
                <a:solidFill>
                  <a:srgbClr val="FF0000"/>
                </a:solidFill>
              </a:rPr>
              <a:t>—</a:t>
            </a:r>
            <a:r>
              <a:rPr lang="zh-CN" altLang="en-US" sz="1800" dirty="0">
                <a:solidFill>
                  <a:srgbClr val="FF0000"/>
                </a:solidFill>
              </a:rPr>
              <a:t>端口（</a:t>
            </a:r>
            <a:r>
              <a:rPr lang="en-US" altLang="zh-CN" sz="1800" dirty="0">
                <a:solidFill>
                  <a:srgbClr val="FF0000"/>
                </a:solidFill>
              </a:rPr>
              <a:t>com</a:t>
            </a:r>
            <a:r>
              <a:rPr lang="zh-CN" altLang="en-US" sz="1800" dirty="0">
                <a:solidFill>
                  <a:srgbClr val="FF0000"/>
                </a:solidFill>
              </a:rPr>
              <a:t>）</a:t>
            </a:r>
            <a:r>
              <a:rPr lang="en-US" altLang="zh-CN" sz="1800" dirty="0">
                <a:solidFill>
                  <a:srgbClr val="FF0000"/>
                </a:solidFill>
              </a:rPr>
              <a:t>—usb ch340</a:t>
            </a:r>
            <a:r>
              <a:rPr lang="en-US" altLang="zh-CN" sz="1800" dirty="0"/>
              <a:t>,</a:t>
            </a:r>
            <a:r>
              <a:rPr lang="zh-CN" altLang="en-US" sz="1800" dirty="0"/>
              <a:t>查看此端口号，如</a:t>
            </a:r>
            <a:r>
              <a:rPr lang="en-US" altLang="zh-CN" sz="1800" dirty="0"/>
              <a:t>COM8</a:t>
            </a:r>
            <a:r>
              <a:rPr lang="zh-CN" altLang="en-US" sz="1800" dirty="0"/>
              <a:t>，然后在</a:t>
            </a:r>
            <a:r>
              <a:rPr lang="en-US" altLang="zh-CN" sz="1800" dirty="0">
                <a:sym typeface="+mn-ea"/>
              </a:rPr>
              <a:t>x-Ding</a:t>
            </a:r>
            <a:r>
              <a:rPr lang="zh-CN" altLang="en-US" sz="1800" dirty="0">
                <a:sym typeface="+mn-ea"/>
              </a:rPr>
              <a:t>选择此端口号，如图所示，标题栏显示</a:t>
            </a:r>
            <a:r>
              <a:rPr lang="zh-CN" altLang="en-US" sz="1800" dirty="0">
                <a:solidFill>
                  <a:srgbClr val="FF0000"/>
                </a:solidFill>
                <a:sym typeface="+mn-ea"/>
              </a:rPr>
              <a:t>串口 已连接</a:t>
            </a:r>
            <a:r>
              <a:rPr lang="zh-CN" altLang="en-US" sz="1800" dirty="0">
                <a:sym typeface="+mn-ea"/>
              </a:rPr>
              <a:t>，即成功</a:t>
            </a:r>
            <a:endParaRPr lang="zh-CN" altLang="en-US" sz="1800" dirty="0">
              <a:sym typeface="+mn-ea"/>
            </a:endParaRPr>
          </a:p>
        </p:txBody>
      </p:sp>
      <p:pic>
        <p:nvPicPr>
          <p:cNvPr id="3" name="图片 2" descr="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45" y="3675380"/>
            <a:ext cx="4218940" cy="2095500"/>
          </a:xfrm>
          <a:prstGeom prst="rect">
            <a:avLst/>
          </a:prstGeom>
        </p:spPr>
      </p:pic>
      <p:pic>
        <p:nvPicPr>
          <p:cNvPr id="4" name="图片 3" descr="主控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430" y="247015"/>
            <a:ext cx="1524000" cy="1524000"/>
          </a:xfrm>
          <a:prstGeom prst="rect">
            <a:avLst/>
          </a:prstGeom>
        </p:spPr>
      </p:pic>
      <p:pic>
        <p:nvPicPr>
          <p:cNvPr id="5" name="图片 4" descr="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50" y="494665"/>
            <a:ext cx="1524000" cy="1524000"/>
          </a:xfrm>
          <a:prstGeom prst="rect">
            <a:avLst/>
          </a:prstGeom>
        </p:spPr>
      </p:pic>
      <p:pic>
        <p:nvPicPr>
          <p:cNvPr id="6" name="图片 5" descr="001-蓝牙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30" y="1887855"/>
            <a:ext cx="1524000" cy="1524000"/>
          </a:xfrm>
          <a:prstGeom prst="rect">
            <a:avLst/>
          </a:prstGeom>
        </p:spPr>
      </p:pic>
      <p:pic>
        <p:nvPicPr>
          <p:cNvPr id="7" name="图片 6" descr="A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5530" y="494665"/>
            <a:ext cx="2813050" cy="29171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25880" y="2014855"/>
            <a:ext cx="3723640" cy="1640840"/>
          </a:xfrm>
          <a:prstGeom prst="rect">
            <a:avLst/>
          </a:prstGeom>
          <a:noFill/>
        </p:spPr>
        <p:txBody>
          <a:bodyPr wrap="square" rtlCol="0" anchor="ctr" anchorCtr="0">
            <a:normAutofit fontScale="80000"/>
          </a:bodyPr>
          <a:lstStyle/>
          <a:p>
            <a:pPr algn="ctr"/>
            <a:r>
              <a:rPr lang="zh-CN" altLang="zh-TW" sz="2400" dirty="0">
                <a:solidFill>
                  <a:schemeClr val="accent1"/>
                </a:solidFill>
              </a:rPr>
              <a:t>使用器材：</a:t>
            </a:r>
            <a:r>
              <a:rPr lang="zh-CN" altLang="zh-TW" sz="2400" dirty="0">
                <a:solidFill>
                  <a:schemeClr val="tx1"/>
                </a:solidFill>
              </a:rPr>
              <a:t>主控板、蓝牙模块、温度传感器、红灯、</a:t>
            </a:r>
            <a:r>
              <a:rPr lang="en-US" altLang="zh-CN" sz="2400" dirty="0">
                <a:solidFill>
                  <a:schemeClr val="tx1"/>
                </a:solidFill>
              </a:rPr>
              <a:t>WIFI</a:t>
            </a:r>
            <a:r>
              <a:rPr lang="zh-CN" altLang="en-US" sz="2400" dirty="0">
                <a:solidFill>
                  <a:schemeClr val="tx1"/>
                </a:solidFill>
              </a:rPr>
              <a:t>模块、</a:t>
            </a:r>
            <a:r>
              <a:rPr lang="en-US" altLang="zh-CN" sz="2400" dirty="0">
                <a:solidFill>
                  <a:schemeClr val="tx1"/>
                </a:solidFill>
              </a:rPr>
              <a:t>USB</a:t>
            </a:r>
            <a:r>
              <a:rPr lang="zh-CN" altLang="en-US" sz="2400" dirty="0">
                <a:solidFill>
                  <a:schemeClr val="tx1"/>
                </a:solidFill>
              </a:rPr>
              <a:t>线、</a:t>
            </a:r>
            <a:r>
              <a:rPr lang="en-US" altLang="zh-CN" sz="2400" dirty="0">
                <a:solidFill>
                  <a:schemeClr val="tx1"/>
                </a:solidFill>
              </a:rPr>
              <a:t>RJ11</a:t>
            </a:r>
            <a:r>
              <a:rPr lang="zh-CN" altLang="en-US" sz="2400" dirty="0">
                <a:solidFill>
                  <a:schemeClr val="tx1"/>
                </a:solidFill>
              </a:rPr>
              <a:t>线三根</a:t>
            </a:r>
            <a:r>
              <a:rPr lang="zh-CN" altLang="en-US" sz="2400" dirty="0">
                <a:solidFill>
                  <a:schemeClr val="accent1"/>
                </a:solidFill>
              </a:rPr>
              <a:t>（</a:t>
            </a:r>
            <a:r>
              <a:rPr lang="en-US" altLang="zh-CN" sz="2400" dirty="0">
                <a:solidFill>
                  <a:schemeClr val="accent1"/>
                </a:solidFill>
              </a:rPr>
              <a:t>OLED</a:t>
            </a:r>
            <a:r>
              <a:rPr lang="zh-CN" altLang="en-US" sz="2400" dirty="0">
                <a:solidFill>
                  <a:schemeClr val="accent1"/>
                </a:solidFill>
              </a:rPr>
              <a:t>显示屏模块、语音播报模块、</a:t>
            </a:r>
            <a:r>
              <a:rPr lang="en-US" altLang="zh-CN" sz="2400" dirty="0">
                <a:solidFill>
                  <a:schemeClr val="accent1"/>
                </a:solidFill>
              </a:rPr>
              <a:t>RJ25</a:t>
            </a:r>
            <a:r>
              <a:rPr lang="zh-CN" altLang="en-US" sz="2400" dirty="0">
                <a:solidFill>
                  <a:schemeClr val="accent1"/>
                </a:solidFill>
              </a:rPr>
              <a:t>线两根可选，便于观察设备状态）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671763" y="800099"/>
            <a:ext cx="684847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示例编程</a:t>
            </a:r>
            <a:endParaRPr lang="zh-CN" altLang="en-US"/>
          </a:p>
        </p:txBody>
      </p:sp>
      <p:pic>
        <p:nvPicPr>
          <p:cNvPr id="2" name="图片 1" descr="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115" y="3782695"/>
            <a:ext cx="1524000" cy="1524000"/>
          </a:xfrm>
          <a:prstGeom prst="rect">
            <a:avLst/>
          </a:prstGeom>
        </p:spPr>
      </p:pic>
      <p:pic>
        <p:nvPicPr>
          <p:cNvPr id="4" name="图片 3" descr="主控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095" y="3782695"/>
            <a:ext cx="1524000" cy="1524000"/>
          </a:xfrm>
          <a:prstGeom prst="rect">
            <a:avLst/>
          </a:prstGeom>
        </p:spPr>
      </p:pic>
      <p:pic>
        <p:nvPicPr>
          <p:cNvPr id="6" name="图片 5" descr="001-蓝牙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75" y="5007610"/>
            <a:ext cx="1524000" cy="1524000"/>
          </a:xfrm>
          <a:prstGeom prst="rect">
            <a:avLst/>
          </a:prstGeom>
        </p:spPr>
      </p:pic>
      <p:pic>
        <p:nvPicPr>
          <p:cNvPr id="3" name="图片 2" descr="003-WIF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985" y="5007610"/>
            <a:ext cx="1524000" cy="1524000"/>
          </a:xfrm>
          <a:prstGeom prst="rect">
            <a:avLst/>
          </a:prstGeom>
        </p:spPr>
      </p:pic>
      <p:pic>
        <p:nvPicPr>
          <p:cNvPr id="7" name="图片 6" descr="1-温度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665" y="5093970"/>
            <a:ext cx="1524000" cy="1524000"/>
          </a:xfrm>
          <a:prstGeom prst="rect">
            <a:avLst/>
          </a:prstGeom>
        </p:spPr>
      </p:pic>
      <p:pic>
        <p:nvPicPr>
          <p:cNvPr id="8" name="图片 7" descr="01-红灯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1685" y="5093970"/>
            <a:ext cx="1524000" cy="1524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0665" y="6333490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ym typeface="+mn-ea"/>
              </a:rPr>
              <a:t>接灰色蓝牙接口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89985" y="6333490"/>
            <a:ext cx="2011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板对板连接至主板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67095" y="6333490"/>
            <a:ext cx="191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连接主控板接口</a:t>
            </a: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8401685" y="6333490"/>
            <a:ext cx="191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连接主控板接口</a:t>
            </a:r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6234430" y="2014855"/>
            <a:ext cx="4311015" cy="2178685"/>
          </a:xfrm>
          <a:prstGeom prst="rect">
            <a:avLst/>
          </a:prstGeom>
          <a:noFill/>
        </p:spPr>
        <p:txBody>
          <a:bodyPr wrap="square" rtlCol="0" anchor="ctr" anchorCtr="0">
            <a:normAutofit fontScale="80000"/>
          </a:bodyPr>
          <a:p>
            <a:pPr algn="l"/>
            <a:r>
              <a:rPr lang="zh-CN" altLang="en-US" sz="2400" dirty="0">
                <a:solidFill>
                  <a:schemeClr val="tx1"/>
                </a:solidFill>
              </a:rPr>
              <a:t>编程完成后请确保端口已连接，然后鼠标右击编写好的程序</a:t>
            </a:r>
            <a:r>
              <a:rPr lang="en-US" altLang="zh-CN" sz="2400" dirty="0">
                <a:solidFill>
                  <a:schemeClr val="tx1"/>
                </a:solidFill>
              </a:rPr>
              <a:t>—</a:t>
            </a:r>
            <a:r>
              <a:rPr lang="zh-CN" altLang="en-US" sz="2400" dirty="0">
                <a:solidFill>
                  <a:schemeClr val="tx2"/>
                </a:solidFill>
              </a:rPr>
              <a:t>上传</a:t>
            </a:r>
            <a:r>
              <a:rPr lang="en-US" altLang="zh-CN" sz="2400" dirty="0">
                <a:solidFill>
                  <a:schemeClr val="tx2"/>
                </a:solidFill>
              </a:rPr>
              <a:t>Arduino</a:t>
            </a:r>
            <a:r>
              <a:rPr lang="zh-CN" altLang="en-US" sz="2400" dirty="0">
                <a:solidFill>
                  <a:schemeClr val="tx2"/>
                </a:solidFill>
              </a:rPr>
              <a:t>程序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然后鼠标左键点击</a:t>
            </a:r>
            <a:r>
              <a:rPr lang="en-US" altLang="zh-CN" sz="2400" dirty="0">
                <a:solidFill>
                  <a:schemeClr val="tx1"/>
                </a:solidFill>
              </a:rPr>
              <a:t>—</a:t>
            </a:r>
            <a:r>
              <a:rPr lang="zh-CN" altLang="en-US" sz="2400" dirty="0">
                <a:solidFill>
                  <a:schemeClr val="tx1"/>
                </a:solidFill>
              </a:rPr>
              <a:t>上传到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Arduino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，或直接点击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—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上传到</a:t>
            </a:r>
            <a:r>
              <a:rPr lang="en-US" altLang="zh-CN" sz="2400" dirty="0">
                <a:sym typeface="+mn-ea"/>
              </a:rPr>
              <a:t>Arduino</a:t>
            </a:r>
            <a:r>
              <a:rPr lang="zh-CN" altLang="en-US" sz="2400" dirty="0">
                <a:sym typeface="+mn-ea"/>
              </a:rPr>
              <a:t>，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然后等待一会，弹出提示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—</a:t>
            </a:r>
            <a:r>
              <a:rPr lang="zh-CN" altLang="en-US" sz="2400" dirty="0">
                <a:solidFill>
                  <a:schemeClr val="tx2"/>
                </a:solidFill>
                <a:sym typeface="+mn-ea"/>
              </a:rPr>
              <a:t>上传完成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，代表程序上传完成如下图所示</a:t>
            </a:r>
            <a:endParaRPr lang="zh-CN" altLang="en-US" sz="2400" dirty="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360" y="87630"/>
            <a:ext cx="6830060" cy="6476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440690"/>
            <a:ext cx="10058400" cy="59759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29995" y="1651000"/>
            <a:ext cx="16033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注：</a:t>
            </a:r>
            <a:endParaRPr lang="zh-CN" altLang="en-US" sz="2000" b="0">
              <a:latin typeface="Wingdings" panose="05000000000000000000" charset="0"/>
              <a:cs typeface="Wingdings" panose="05000000000000000000" charset="0"/>
            </a:endParaRPr>
          </a:p>
          <a:p>
            <a:pPr indent="0"/>
            <a:r>
              <a:rPr lang="en-US" altLang="zh-CN" sz="2000" b="0">
                <a:latin typeface="Wingdings" panose="05000000000000000000" charset="0"/>
                <a:cs typeface="Wingdings" panose="05000000000000000000" charset="0"/>
              </a:rPr>
              <a:t>l 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</a:t>
            </a:r>
            <a:endParaRPr lang="zh-CN" altLang="en-US" sz="2000"/>
          </a:p>
        </p:txBody>
      </p:sp>
      <p:pic>
        <p:nvPicPr>
          <p:cNvPr id="4" name="图片 3" descr="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8555" y="1875790"/>
            <a:ext cx="3285490" cy="609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06135" y="205422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应根据模块可用的接口添加，如电机驱动，</a:t>
            </a:r>
            <a:endParaRPr lang="zh-CN" altLang="en-US" sz="20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3235" y="2837180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只支持接口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2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3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4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8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，硬件接口也只能接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1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、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2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、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3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、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4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、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charset="0"/>
              </a:rPr>
              <a:t>8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 descr="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70" y="2595245"/>
            <a:ext cx="3618865" cy="14954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29995" y="4470400"/>
            <a:ext cx="94132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/>
            <a:r>
              <a:rPr lang="en-US" altLang="zh-CN" sz="2000" b="0">
                <a:latin typeface="Wingdings" panose="05000000000000000000" charset="0"/>
                <a:cs typeface="Wingdings" panose="05000000000000000000" charset="0"/>
              </a:rPr>
              <a:t>l 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舵机、电机驱动由于主控板无法获取角度、转速，所以上传的数据为空，编程里面</a:t>
            </a:r>
            <a:r>
              <a:rPr lang="zh-CN" altLang="en-US" sz="2000" b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数据（）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也无需填写，云端可以控制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1229995" y="5358765"/>
            <a:ext cx="94132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/>
            <a:r>
              <a:rPr lang="en-US" altLang="zh-CN" sz="2000" b="0">
                <a:latin typeface="Wingdings" panose="05000000000000000000" charset="0"/>
                <a:cs typeface="Wingdings" panose="05000000000000000000" charset="0"/>
              </a:rPr>
              <a:t>l 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云登录地址</a:t>
            </a:r>
            <a:r>
              <a:rPr lang="en-US" altLang="zh-CN" sz="2000" b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http://wlwiot.com.cn/login.html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、用户名为蓝牙名称或使用手机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APP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扫二维码登录，后面文章有具体说明</a:t>
            </a:r>
            <a:endParaRPr lang="zh-CN" altLang="en-US" sz="20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15770" y="6268085"/>
            <a:ext cx="7040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66700" indent="-266700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数据上传到云端后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可通过云平台、手机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APP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、微信公众号查询及控制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29995" y="6268085"/>
            <a:ext cx="35369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latin typeface="Wingdings" panose="05000000000000000000" charset="0"/>
                <a:cs typeface="Wingdings" panose="05000000000000000000" charset="0"/>
                <a:sym typeface="+mn-ea"/>
              </a:rPr>
              <a:t>l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964565" y="861060"/>
            <a:ext cx="10262870" cy="1050925"/>
          </a:xfrm>
          <a:prstGeom prst="rect">
            <a:avLst/>
          </a:prstGeom>
        </p:spPr>
        <p:txBody>
          <a:bodyPr wrap="square" anchor="ctr" anchorCtr="0">
            <a:normAutofit lnSpcReduction="2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/>
              <a:t>系统准备：出厂默认支持手机编程，</a:t>
            </a:r>
            <a:r>
              <a:rPr lang="zh-CN" altLang="en-US" sz="2400" dirty="0">
                <a:solidFill>
                  <a:schemeClr val="tx1"/>
                </a:solidFill>
              </a:rPr>
              <a:t>手机</a:t>
            </a:r>
            <a:r>
              <a:rPr lang="en-US" altLang="zh-CN" sz="2400" dirty="0">
                <a:solidFill>
                  <a:schemeClr val="tx1"/>
                </a:solidFill>
              </a:rPr>
              <a:t>APP</a:t>
            </a:r>
            <a:r>
              <a:rPr lang="zh-CN" altLang="en-US" sz="2400" dirty="0">
                <a:solidFill>
                  <a:schemeClr val="tx1"/>
                </a:solidFill>
              </a:rPr>
              <a:t>编程和电脑端编程只能</a:t>
            </a:r>
            <a:r>
              <a:rPr lang="zh-CN" altLang="en-US" sz="2400" dirty="0">
                <a:solidFill>
                  <a:srgbClr val="FF0000"/>
                </a:solidFill>
              </a:rPr>
              <a:t>同时使用一项</a:t>
            </a:r>
            <a:r>
              <a:rPr lang="zh-CN" altLang="en-US" sz="2400" dirty="0">
                <a:solidFill>
                  <a:schemeClr val="tx1"/>
                </a:solidFill>
              </a:rPr>
              <a:t>，使用了电脑端编程后，</a:t>
            </a:r>
            <a:r>
              <a:rPr lang="en-US" altLang="zh-CN" sz="2400" dirty="0">
                <a:solidFill>
                  <a:schemeClr val="tx1"/>
                </a:solidFill>
              </a:rPr>
              <a:t>APP</a:t>
            </a:r>
            <a:r>
              <a:rPr lang="zh-CN" altLang="en-US" sz="2400" dirty="0">
                <a:solidFill>
                  <a:schemeClr val="tx1"/>
                </a:solidFill>
              </a:rPr>
              <a:t>只能查询当前数据，无法再对主板编程，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，还想使用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APP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编程，请进行下面操作</a:t>
            </a:r>
            <a:endParaRPr lang="zh-CN" altLang="en-US" sz="24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 descr="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3057525"/>
            <a:ext cx="3547110" cy="276415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64565" y="2150745"/>
            <a:ext cx="10445750" cy="83058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/>
              <a:t>一、首先连接电脑和主控板，选择正确的端口号，连接完成后，在菜单栏里选择</a:t>
            </a:r>
            <a:r>
              <a:rPr lang="zh-CN" altLang="en-US" sz="2400" dirty="0">
                <a:solidFill>
                  <a:schemeClr val="tx2"/>
                </a:solidFill>
              </a:rPr>
              <a:t>连接</a:t>
            </a:r>
            <a:r>
              <a:rPr lang="en-US" altLang="zh-CN" sz="2400" dirty="0">
                <a:solidFill>
                  <a:schemeClr val="tx2"/>
                </a:solidFill>
              </a:rPr>
              <a:t>—</a:t>
            </a:r>
            <a:r>
              <a:rPr lang="zh-CN" altLang="en-US" sz="2400" dirty="0">
                <a:solidFill>
                  <a:schemeClr val="tx2"/>
                </a:solidFill>
              </a:rPr>
              <a:t>安装固件</a:t>
            </a:r>
            <a:r>
              <a:rPr lang="zh-CN" altLang="en-US" sz="2400" dirty="0"/>
              <a:t>，等待上传</a:t>
            </a:r>
            <a:r>
              <a:rPr lang="en-US" altLang="zh-CN" sz="2400" dirty="0"/>
              <a:t>,</a:t>
            </a:r>
            <a:r>
              <a:rPr lang="zh-CN" altLang="en-US" sz="2400" dirty="0"/>
              <a:t>上传完成后，弹出</a:t>
            </a:r>
            <a:r>
              <a:rPr lang="en-US" altLang="zh-CN" sz="2400" dirty="0"/>
              <a:t>“</a:t>
            </a:r>
            <a:r>
              <a:rPr lang="zh-CN" altLang="en-US" sz="2400" dirty="0">
                <a:solidFill>
                  <a:schemeClr val="tx2"/>
                </a:solidFill>
              </a:rPr>
              <a:t>上传完成</a:t>
            </a:r>
            <a:r>
              <a:rPr lang="en-US" altLang="zh-CN" sz="2400" dirty="0"/>
              <a:t>”</a:t>
            </a:r>
            <a:r>
              <a:rPr lang="zh-CN" altLang="en-US" sz="2400" dirty="0"/>
              <a:t>即可</a:t>
            </a:r>
            <a:endParaRPr lang="zh-CN" altLang="en-US" sz="2400" dirty="0"/>
          </a:p>
        </p:txBody>
      </p:sp>
      <p:pic>
        <p:nvPicPr>
          <p:cNvPr id="4" name="图片 3" descr="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045" y="3260090"/>
            <a:ext cx="1162050" cy="14287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3335" y="64135"/>
            <a:ext cx="3645083" cy="64800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2475" y="1897380"/>
            <a:ext cx="45434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可以在</a:t>
            </a:r>
            <a:r>
              <a:rPr lang="zh-CN" altLang="en-US">
                <a:solidFill>
                  <a:schemeClr val="tx2"/>
                </a:solidFill>
              </a:rPr>
              <a:t>本地</a:t>
            </a:r>
            <a:r>
              <a:rPr lang="zh-CN" altLang="en-US">
                <a:solidFill>
                  <a:schemeClr val="tx1"/>
                </a:solidFill>
              </a:rPr>
              <a:t>连接</a:t>
            </a:r>
            <a:r>
              <a:rPr lang="en-US" altLang="zh-CN"/>
              <a:t>“</a:t>
            </a:r>
            <a:r>
              <a:rPr lang="zh-CN" altLang="en-US"/>
              <a:t>物联创新</a:t>
            </a:r>
            <a:r>
              <a:rPr lang="en-US" altLang="zh-CN"/>
              <a:t>2018”APP</a:t>
            </a:r>
            <a:r>
              <a:rPr lang="zh-CN" altLang="en-US"/>
              <a:t>，在登录了此设备的蓝牙和密码后，数据页面查看到传感器的数值，如何连接</a:t>
            </a:r>
            <a:r>
              <a:rPr lang="en-US" altLang="zh-CN"/>
              <a:t>APP</a:t>
            </a:r>
            <a:r>
              <a:rPr lang="zh-CN" altLang="en-US"/>
              <a:t>详见以下文章</a:t>
            </a:r>
            <a:r>
              <a:rPr lang="en-US" altLang="zh-CN"/>
              <a:t>“2</a:t>
            </a:r>
            <a:r>
              <a:rPr lang="zh-CN" altLang="en-US"/>
              <a:t>、手机</a:t>
            </a:r>
            <a:r>
              <a:rPr lang="en-US" altLang="zh-CN"/>
              <a:t>APP</a:t>
            </a:r>
            <a:r>
              <a:rPr lang="zh-CN" altLang="en-US"/>
              <a:t>使用</a:t>
            </a:r>
            <a:r>
              <a:rPr lang="en-US" altLang="zh-CN"/>
              <a:t>”</a:t>
            </a:r>
            <a:r>
              <a:rPr lang="zh-CN" altLang="en-US"/>
              <a:t>的第</a:t>
            </a:r>
            <a:r>
              <a:rPr lang="en-US" altLang="zh-CN"/>
              <a:t>1</a:t>
            </a:r>
            <a:r>
              <a:rPr lang="zh-CN" altLang="en-US"/>
              <a:t>小点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46145" y="638810"/>
            <a:ext cx="432054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、注意事项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46125" y="1903730"/>
            <a:ext cx="1004951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、软件环境搭建问题：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如果之前电脑安装过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xDing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软件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，安装完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xDing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后，先点击菜单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扩展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还原出厂设置，然后再点击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清空缓存，软件重启后即好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46125" y="3237865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、遇到上传失败的情况：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首先看主板是否通电，主板上的开关是否按下，再看主板端口号是否连接正确，全部正确后再看程序是否有问题，不清楚程序是否有问题，可运行示例程序，示例程序上传成功则就是自行编写的程序出错，请仔细检查，有一处问题都有可能上传失败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46125" y="4791075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、上传成功后，无法连接至云平台：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遇到这个问题，首先看蓝牙名称是否正确，然后看是使用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WIFI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还是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GPRS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WIFI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请使用无限制条件的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WIFI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，部分学校里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WIFI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有限制，并且确认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WIFI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名称及密码正确，注意空格。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GPRS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首先确认卡内余额是否充足，移动运营商是否开通数据流量服务，不清楚的可把卡插到手机上实验，手机能通讯，卡正常的，请把设备至空旷处测试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219325" y="1173480"/>
            <a:ext cx="1108710" cy="4217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器材列表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51560" y="5071745"/>
            <a:ext cx="3444240" cy="92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此为完整清单，根据各个套装有所调整</a:t>
            </a:r>
            <a:endParaRPr lang="zh-CN" altLang="en-US"/>
          </a:p>
        </p:txBody>
      </p:sp>
      <p:graphicFrame>
        <p:nvGraphicFramePr>
          <p:cNvPr id="0" name="表格 -1"/>
          <p:cNvGraphicFramePr/>
          <p:nvPr/>
        </p:nvGraphicFramePr>
        <p:xfrm>
          <a:off x="6479540" y="118745"/>
          <a:ext cx="4375785" cy="661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940"/>
                <a:gridCol w="2823845"/>
              </a:tblGrid>
              <a:tr h="17399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图形化编程及云数据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物联创新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2018(APP)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全国中小学物联网云服务数据中心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主控板及数据通讯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物联创新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2018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主控板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蓝牙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4.0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无线模块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WIFI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GPRS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物联网数据模块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不含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sim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卡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rowSpan="1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传感器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温度传感器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湿度传感器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人体红外传感器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触碰开关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声音传感器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超声波测距模块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录音模块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光照传感器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红外对射光电模块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寻迹传感器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寻光传感器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三轴加速度模块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称重模块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RFID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读卡模块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PM2.5/PM10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输出模块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红色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三色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板载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语音播报模块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马达驱动模块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(2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输出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舵机驱动模块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(4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输出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OLED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显示屏模块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蜂鸣器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继电器模块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辅助器材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塑料舵机 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9g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马达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套装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含风扇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减速马达（套装</a:t>
                      </a: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RJ11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RJ25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USB</a:t>
                      </a: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数据线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包装配件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塑料结构套件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9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7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塑料包装箱</a:t>
                      </a:r>
                      <a:endParaRPr lang="zh-CN" altLang="en-US" sz="7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16000" y="770255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、连接方式：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RFID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读卡、语音播报、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OLED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显示、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PM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模块，这四种传感器，务必使用白色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RJ25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线连接，并对应插好，要不然无法工作，其余部分传感器有接口限制的，可在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xDing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软件里拖出此模块，看其显示的接口号，插入显示的接口号中，比如光照模块只能接入接口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11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，声音模块只能接入接口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，软件中都有提示。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16000" y="4850765"/>
            <a:ext cx="5447030" cy="1769110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GPRS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通信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SIM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卡：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SIM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卡是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MICRO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卡槽，支持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移动联通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运行商，使用时注意卡插入方向，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位数字朝上，缺口朝天线方向用力插到底，取出时朝插入方向轻按卡片自动弹出。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43000" y="3166110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、信号灯解释：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WIFI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模块的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RUN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灯，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秒频率闪烁，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GPRS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模块上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RUN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灯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秒频率闪烁证明已连接到云平台，其余状态都为未连接上云平台，主板上的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RUN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灯会在还原出厂程序下，运行后以一秒频率闪烁，自行编程后不会闪烁。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qw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165" y="4667250"/>
            <a:ext cx="2914015" cy="19526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84250" y="864235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、电源选择：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少量传感器情况下，使用单独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USB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供电即可，对于需要多传感器，特别是需要马达等大功率设备，建议使用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5V 2A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电源（充电宝），并可多电源供电，在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GPRS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模块，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PM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模块等上另配有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USB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口，方便多电源供电，必要情况下，可使用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DC 7-12V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电源为主控板供电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84250" y="2660015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、继电器模块：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继电器模块的作用是通过小电流控制大电流，最高支持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5A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30VDC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5A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250VDC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外接电源时注意安全！！！，请在专业人员指导下使用</a:t>
            </a:r>
            <a:endParaRPr lang="zh-CN" altLang="en-US" sz="2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84250" y="4194175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、循迹循光模块：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循迹和循光模块支持自行调整感应距离，可使用十字起调节其上旋钮自行调节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85190" y="825500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、三轴加速度模块：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三轴加速度模块由于反应比较灵敏，仅用于手机编程上使用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85190" y="2444750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、程序不运行：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如刷卡模块，超声波测距模块等，因为反应比较迅速，如果在电脑端编程时，单独使用时如果遇到上传成功，但是不运行，请增加等待时间，如等待</a:t>
            </a:r>
            <a:r>
              <a:rPr lang="en-US" altLang="zh-CN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0.1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秒，配合其他传感器运行时无需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85190" y="4206240"/>
            <a:ext cx="10624820" cy="10229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、结构件：</a:t>
            </a:r>
            <a:r>
              <a:rPr lang="zh-CN" altLang="en-US" sz="20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配套结构件为配合传感器使用，起到的功能如：搭建模型，搭建小车，安装舵机，配合负重等</a:t>
            </a:r>
            <a:endParaRPr lang="zh-CN" altLang="en-US" sz="20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79145" y="1238885"/>
            <a:ext cx="603504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OLED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显示共有</a:t>
            </a:r>
            <a:r>
              <a:rPr lang="en-US" altLang="zh-CN" sz="1400" b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4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行。第一行：平时显示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2018NOC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，刷卡时显示卡号，可在软件中自定义 第二行：       若手机端没有打开传输 ，则不显示任何信息，或者会显示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MQTT HEART OK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。表明已经连接到后台，但是没有数据交互。       现在针对不同模块有不同的显示信息。 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Wifi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模块 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MQTT STR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表明获取到传输配置，开始启动模块 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CON TO AP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表明已经连接到指定</a:t>
            </a:r>
            <a:r>
              <a:rPr lang="en-US" altLang="zh-CN" sz="1400" b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AP</a:t>
            </a:r>
            <a:r>
              <a:rPr lang="en-US" altLang="zh-CN" sz="1400" b="0">
                <a:solidFill>
                  <a:srgbClr val="00B0F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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IP: xxx.xxx.xxx.xxx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显示模块</a:t>
            </a:r>
            <a:r>
              <a:rPr lang="en-US" altLang="zh-CN" sz="1400" b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IP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地址      </a:t>
            </a:r>
            <a:endParaRPr lang="zh-CN" altLang="en-US" sz="1400" b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GPRS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模块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SIM CARD OK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：ｓｉｍ卡没有问题　　　　　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CPIN AGAIN :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等待模块连接到基站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CSQ ERR  :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未连接到基站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CSQ xx   : xx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信号强度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COPS OK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运营商信息查询成功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COPS ERR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运行商信息未获取到，说明卡有问题：松动或者未注册到基站。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STR CON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　开始通过ＧＰＲＳ　连接到后台。　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CFUNOFF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关闭</a:t>
            </a:r>
            <a:r>
              <a:rPr lang="en-US" altLang="zh-CN" sz="1400" b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GPRS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模块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CFUNON 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启动</a:t>
            </a:r>
            <a:r>
              <a:rPr lang="en-US" altLang="zh-CN" sz="1400" b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GPRS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模块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 CLOSED 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服务断开</a:t>
            </a:r>
            <a:endParaRPr lang="zh-CN" altLang="en-US" sz="1400" b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14185" y="1238885"/>
            <a:ext cx="523303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公用信息：    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DSI CON TO SER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：断开和后台连接。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CON TO SER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连接到后台服务器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MQTT CON OK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</a:t>
            </a:r>
            <a:r>
              <a:rPr lang="en-US" altLang="zh-CN" sz="1400" b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mqtt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连接成功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MQTT SUB OK: mqtt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主题订阅成功 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MQTT HEART OK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心跳包发送成功 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SEND CONFIG OK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设备配置发送成功 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SEND DATA   OK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：设备数据发送成功 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MQTT REV OK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后台数据接收成功     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SER  GET CONFIG :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后台请求配置。  第三行：　　　　显示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PM2.5   PM10 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第四行： 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NO CONNECT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：说明未通过高阶板进行传输。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GET NAME OK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：获取到蓝牙名称，以及模块配置。　　　　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ID: xxxxxx   :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蓝牙名称       </a:t>
            </a:r>
            <a:r>
              <a:rPr lang="en-US" altLang="zh-CN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PWD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1400" b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xxxx xxxxx  </a:t>
            </a:r>
            <a:r>
              <a:rPr lang="zh-CN" altLang="en-US" sz="1400" b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蓝牙密码</a:t>
            </a:r>
            <a:endParaRPr lang="zh-CN" altLang="en-US" sz="1400" b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48330" y="467995"/>
            <a:ext cx="35534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13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OLED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屏显示信息定义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7195" y="2730500"/>
            <a:ext cx="2409825" cy="3618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62375" y="402590"/>
            <a:ext cx="32448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14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、编辑程序注意事项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60" y="1256665"/>
            <a:ext cx="1123950" cy="485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5215" y="1454150"/>
            <a:ext cx="4464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此程序图形                   为每段程序必备，并需要放在整段程序最上方作为开始</a:t>
            </a:r>
            <a:endParaRPr lang="zh-CN" altLang="en-US"/>
          </a:p>
        </p:txBody>
      </p:sp>
      <p:pic>
        <p:nvPicPr>
          <p:cNvPr id="6" name="图片 5" descr="A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15" y="2203450"/>
            <a:ext cx="4194810" cy="31095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02350" y="1454150"/>
            <a:ext cx="3969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如果程序里面使用了篮圈内的任一程序，则                                   此程序</a:t>
            </a:r>
            <a:endParaRPr lang="en-US" altLang="zh-CN">
              <a:sym typeface="+mn-ea"/>
            </a:endParaRPr>
          </a:p>
        </p:txBody>
      </p:sp>
      <p:pic>
        <p:nvPicPr>
          <p:cNvPr id="8" name="图片 7" descr="A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890" y="1763395"/>
            <a:ext cx="2209800" cy="4286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02350" y="2284730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必须添加，并在篮圈内程序上方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619250" y="1953260"/>
            <a:ext cx="1747520" cy="150685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TW" sz="6600" dirty="0">
                <a:solidFill>
                  <a:schemeClr val="accent1"/>
                </a:solidFill>
              </a:rPr>
              <a:t>01</a:t>
            </a:r>
            <a:endParaRPr lang="zh-TW" altLang="en-US" sz="6600" dirty="0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3244850" y="1953260"/>
            <a:ext cx="6716395" cy="3789045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800" dirty="0">
                <a:solidFill>
                  <a:srgbClr val="00B0F0"/>
                </a:solidFill>
              </a:rPr>
              <a:t>物联创新</a:t>
            </a:r>
            <a:r>
              <a:rPr lang="en-US" altLang="zh-CN" sz="2800" dirty="0">
                <a:solidFill>
                  <a:srgbClr val="00B0F0"/>
                </a:solidFill>
              </a:rPr>
              <a:t>III</a:t>
            </a:r>
            <a:r>
              <a:rPr lang="zh-CN" altLang="en-US" sz="2800" dirty="0">
                <a:solidFill>
                  <a:srgbClr val="00B0F0"/>
                </a:solidFill>
              </a:rPr>
              <a:t>套件是通过采集现场监测数据，控制现场可控设备，并可根据数据自动进行联动控制；具有简洁、易懂的，并且支持并发连接的管理及实时监测、报警页面；云平台，可保存监测数据，支持报表查询；提供数据查询接口，可通过微信查询控制；支持PC/手机/平板电脑等多终端访问。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2867343" y="812164"/>
            <a:ext cx="684847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、物联创新</a:t>
            </a:r>
            <a:r>
              <a:rPr lang="en-US" altLang="zh-CN">
                <a:solidFill>
                  <a:srgbClr val="FF0000"/>
                </a:solidFill>
              </a:rPr>
              <a:t>III</a:t>
            </a:r>
            <a:r>
              <a:rPr lang="zh-CN" altLang="en-US">
                <a:solidFill>
                  <a:srgbClr val="FF0000"/>
                </a:solidFill>
              </a:rPr>
              <a:t>简介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260975" y="2188845"/>
            <a:ext cx="6376035" cy="353441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/>
              <a:t>套件器材主要分成</a:t>
            </a:r>
            <a:r>
              <a:rPr lang="en-US" altLang="zh-CN" sz="2400" dirty="0"/>
              <a:t>3</a:t>
            </a:r>
            <a:r>
              <a:rPr lang="zh-CN" altLang="en-US" sz="2400" dirty="0"/>
              <a:t>种连接方式</a:t>
            </a:r>
            <a:endParaRPr lang="zh-CN" altLang="en-US" sz="2400" dirty="0"/>
          </a:p>
          <a:p>
            <a:r>
              <a:rPr lang="en-US" altLang="zh-CN" sz="2400" dirty="0">
                <a:solidFill>
                  <a:srgbClr val="00B0F0"/>
                </a:solidFill>
              </a:rPr>
              <a:t>1</a:t>
            </a:r>
            <a:r>
              <a:rPr lang="zh-CN" altLang="en-US" sz="2400" dirty="0">
                <a:solidFill>
                  <a:srgbClr val="00B0F0"/>
                </a:solidFill>
              </a:rPr>
              <a:t>、</a:t>
            </a:r>
            <a:r>
              <a:rPr lang="en-US" altLang="zh-CN" sz="2400" dirty="0">
                <a:solidFill>
                  <a:srgbClr val="00B0F0"/>
                </a:solidFill>
                <a:sym typeface="+mn-ea"/>
              </a:rPr>
              <a:t>RJ25</a:t>
            </a:r>
            <a:r>
              <a:rPr lang="zh-CN" altLang="en-US" sz="2400" dirty="0">
                <a:solidFill>
                  <a:srgbClr val="00B0F0"/>
                </a:solidFill>
                <a:sym typeface="+mn-ea"/>
              </a:rPr>
              <a:t>线：</a:t>
            </a:r>
            <a:r>
              <a:rPr lang="en-US" altLang="zh-CN" sz="2400" dirty="0">
                <a:solidFill>
                  <a:srgbClr val="FFC000"/>
                </a:solidFill>
              </a:rPr>
              <a:t>RFID</a:t>
            </a:r>
            <a:r>
              <a:rPr lang="zh-CN" altLang="en-US" sz="2400" dirty="0">
                <a:solidFill>
                  <a:srgbClr val="FFC000"/>
                </a:solidFill>
              </a:rPr>
              <a:t>读卡、语音播报、</a:t>
            </a:r>
            <a:r>
              <a:rPr lang="en-US" altLang="zh-CN" sz="2400" dirty="0">
                <a:solidFill>
                  <a:srgbClr val="FFC000"/>
                </a:solidFill>
              </a:rPr>
              <a:t>OLED</a:t>
            </a:r>
            <a:r>
              <a:rPr lang="zh-CN" altLang="en-US" sz="2400" dirty="0">
                <a:solidFill>
                  <a:srgbClr val="FFC000"/>
                </a:solidFill>
              </a:rPr>
              <a:t>显示、</a:t>
            </a:r>
            <a:r>
              <a:rPr lang="en-US" altLang="zh-CN" sz="2400" dirty="0">
                <a:solidFill>
                  <a:srgbClr val="FFC000"/>
                </a:solidFill>
              </a:rPr>
              <a:t>PM</a:t>
            </a:r>
            <a:r>
              <a:rPr lang="zh-CN" altLang="en-US" sz="2400" dirty="0">
                <a:solidFill>
                  <a:srgbClr val="FFC000"/>
                </a:solidFill>
              </a:rPr>
              <a:t>模块四类高阶模块使用白色</a:t>
            </a:r>
            <a:r>
              <a:rPr lang="en-US" altLang="zh-CN" sz="2400" dirty="0">
                <a:solidFill>
                  <a:srgbClr val="FFC000"/>
                </a:solidFill>
              </a:rPr>
              <a:t>RJ25</a:t>
            </a:r>
            <a:r>
              <a:rPr lang="zh-CN" altLang="en-US" sz="2400" dirty="0">
                <a:solidFill>
                  <a:srgbClr val="FFC000"/>
                </a:solidFill>
              </a:rPr>
              <a:t>线连接至主控板</a:t>
            </a:r>
            <a:endParaRPr lang="zh-CN" altLang="en-US" sz="2400" dirty="0">
              <a:solidFill>
                <a:srgbClr val="FFC000"/>
              </a:solidFill>
            </a:endParaRPr>
          </a:p>
          <a:p>
            <a:r>
              <a:rPr lang="en-US" altLang="zh-CN" sz="2400" dirty="0">
                <a:solidFill>
                  <a:srgbClr val="00B0F0"/>
                </a:solidFill>
              </a:rPr>
              <a:t>2</a:t>
            </a:r>
            <a:r>
              <a:rPr lang="zh-CN" altLang="en-US" sz="2400" dirty="0">
                <a:solidFill>
                  <a:srgbClr val="00B0F0"/>
                </a:solidFill>
              </a:rPr>
              <a:t>、板对板连接：</a:t>
            </a:r>
            <a:r>
              <a:rPr lang="en-US" altLang="zh-CN" sz="2400" dirty="0">
                <a:solidFill>
                  <a:srgbClr val="FFC000"/>
                </a:solidFill>
              </a:rPr>
              <a:t>WIFI</a:t>
            </a:r>
            <a:r>
              <a:rPr lang="zh-CN" altLang="en-US" sz="2400" dirty="0">
                <a:solidFill>
                  <a:srgbClr val="FFC000"/>
                </a:solidFill>
              </a:rPr>
              <a:t>模块、</a:t>
            </a:r>
            <a:r>
              <a:rPr lang="en-US" altLang="zh-CN" sz="2400" dirty="0">
                <a:solidFill>
                  <a:srgbClr val="FFC000"/>
                </a:solidFill>
              </a:rPr>
              <a:t>GPRS</a:t>
            </a:r>
            <a:r>
              <a:rPr lang="zh-CN" altLang="en-US" sz="2400" dirty="0">
                <a:solidFill>
                  <a:srgbClr val="FFC000"/>
                </a:solidFill>
              </a:rPr>
              <a:t>模块，使用直插方式连接在主板的板对板连接器上</a:t>
            </a:r>
            <a:endParaRPr lang="zh-CN" altLang="en-US" sz="2400" dirty="0">
              <a:solidFill>
                <a:srgbClr val="FFC000"/>
              </a:solidFill>
            </a:endParaRPr>
          </a:p>
          <a:p>
            <a:r>
              <a:rPr lang="en-US" altLang="zh-CN" sz="2400" dirty="0">
                <a:solidFill>
                  <a:srgbClr val="00B0F0"/>
                </a:solidFill>
              </a:rPr>
              <a:t>3</a:t>
            </a:r>
            <a:r>
              <a:rPr lang="zh-CN" altLang="en-US" sz="2400" dirty="0">
                <a:solidFill>
                  <a:srgbClr val="00B0F0"/>
                </a:solidFill>
              </a:rPr>
              <a:t>、</a:t>
            </a:r>
            <a:r>
              <a:rPr lang="en-US" altLang="zh-CN" sz="2400" dirty="0">
                <a:solidFill>
                  <a:srgbClr val="00B0F0"/>
                </a:solidFill>
              </a:rPr>
              <a:t>RJ11</a:t>
            </a:r>
            <a:r>
              <a:rPr lang="zh-CN" altLang="en-US" sz="2400" dirty="0">
                <a:solidFill>
                  <a:srgbClr val="00B0F0"/>
                </a:solidFill>
              </a:rPr>
              <a:t>线：</a:t>
            </a:r>
            <a:r>
              <a:rPr lang="zh-CN" altLang="en-US" sz="2400" dirty="0">
                <a:solidFill>
                  <a:srgbClr val="FFC000"/>
                </a:solidFill>
              </a:rPr>
              <a:t>除以上</a:t>
            </a:r>
            <a:r>
              <a:rPr lang="en-US" altLang="zh-CN" sz="2400" dirty="0">
                <a:solidFill>
                  <a:srgbClr val="FFC000"/>
                </a:solidFill>
              </a:rPr>
              <a:t>6</a:t>
            </a:r>
            <a:r>
              <a:rPr lang="zh-CN" altLang="en-US" sz="2400" dirty="0">
                <a:solidFill>
                  <a:srgbClr val="FFC000"/>
                </a:solidFill>
              </a:rPr>
              <a:t>种器材，其余都使用黑色</a:t>
            </a:r>
            <a:r>
              <a:rPr lang="en-US" altLang="zh-CN" sz="2400" dirty="0">
                <a:solidFill>
                  <a:srgbClr val="FFC000"/>
                </a:solidFill>
              </a:rPr>
              <a:t>RJ11</a:t>
            </a:r>
            <a:r>
              <a:rPr lang="zh-CN" altLang="en-US" sz="2400" dirty="0">
                <a:solidFill>
                  <a:srgbClr val="FFC000"/>
                </a:solidFill>
              </a:rPr>
              <a:t>线和主板连接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537143" y="800099"/>
            <a:ext cx="684847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连接方式</a:t>
            </a:r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47015" y="1956435"/>
            <a:ext cx="4625340" cy="353441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>
                <a:solidFill>
                  <a:srgbClr val="00B0F0"/>
                </a:solidFill>
              </a:rPr>
              <a:t>主控板</a:t>
            </a:r>
            <a:r>
              <a:rPr lang="zh-CN" altLang="en-US" sz="2400" dirty="0">
                <a:solidFill>
                  <a:srgbClr val="FFC000"/>
                </a:solidFill>
              </a:rPr>
              <a:t>：物联创新主控板可使用</a:t>
            </a:r>
            <a:r>
              <a:rPr lang="en-US" altLang="zh-CN" sz="2400" dirty="0">
                <a:solidFill>
                  <a:srgbClr val="FFC000"/>
                </a:solidFill>
              </a:rPr>
              <a:t>USB </a:t>
            </a:r>
            <a:r>
              <a:rPr lang="zh-CN" altLang="en-US" sz="2400" dirty="0">
                <a:solidFill>
                  <a:srgbClr val="FFC000"/>
                </a:solidFill>
              </a:rPr>
              <a:t>5V或DC 7-12V电源供电 ，提供LED灯显示供电状态，板载三色LED灯模块，使用RJ11及RJ25连接线与器材连接                                                                                                                                                          </a:t>
            </a:r>
            <a:endParaRPr lang="zh-CN" altLang="en-US" sz="2400" dirty="0">
              <a:solidFill>
                <a:srgbClr val="FFC000"/>
              </a:solidFill>
            </a:endParaRPr>
          </a:p>
          <a:p>
            <a:endParaRPr lang="zh-CN" altLang="en-US" sz="2400" dirty="0">
              <a:solidFill>
                <a:srgbClr val="FFC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6668770" y="1901190"/>
            <a:ext cx="3855085" cy="91567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1800" dirty="0"/>
              <a:t>传感器主要用来感知环境，监测数据，并且可以把感知到的数据传送到云端</a:t>
            </a:r>
            <a:endParaRPr lang="zh-CN" altLang="en-US" sz="1800" dirty="0"/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671763" y="251459"/>
            <a:ext cx="684847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功能介绍</a:t>
            </a:r>
            <a:endParaRPr lang="zh-CN" altLang="en-US"/>
          </a:p>
        </p:txBody>
      </p:sp>
      <p:graphicFrame>
        <p:nvGraphicFramePr>
          <p:cNvPr id="0" name="表格 -1"/>
          <p:cNvGraphicFramePr/>
          <p:nvPr/>
        </p:nvGraphicFramePr>
        <p:xfrm>
          <a:off x="6668770" y="3073400"/>
          <a:ext cx="3733800" cy="24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5"/>
                <a:gridCol w="2409825"/>
              </a:tblGrid>
              <a:tr h="177800">
                <a:tc rowSpan="1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传感器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温度传感器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湿度传感器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人体红外传感器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触碰开关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声音传感器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超声波测距模块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录音模块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光照传感器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红外对射光电模块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寻迹传感器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寻光传感器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三轴加速度模块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称重模块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RFID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读卡模块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PM2.5/PM10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/>
          <p:nvPr/>
        </p:nvGraphicFramePr>
        <p:xfrm>
          <a:off x="1567815" y="4861560"/>
          <a:ext cx="3733800" cy="24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5"/>
                <a:gridCol w="2409825"/>
              </a:tblGrid>
              <a:tr h="177800"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输出模块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红色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绿色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三色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LED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板载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语音播报模块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马达驱动模块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(2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输出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舵机驱动模块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(4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输出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OLED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显示屏模块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蜂鸣器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继电器模块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567815" y="3876675"/>
            <a:ext cx="3645535" cy="762635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1800" dirty="0"/>
              <a:t>输出模块可以根据传感器的数据，加上编写的程序，完成实验</a:t>
            </a:r>
            <a:endParaRPr lang="zh-CN" altLang="en-US" sz="1800" dirty="0"/>
          </a:p>
        </p:txBody>
      </p:sp>
      <p:graphicFrame>
        <p:nvGraphicFramePr>
          <p:cNvPr id="6" name="表格 5"/>
          <p:cNvGraphicFramePr/>
          <p:nvPr/>
        </p:nvGraphicFramePr>
        <p:xfrm>
          <a:off x="1568450" y="3073400"/>
          <a:ext cx="3733800" cy="24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5"/>
                <a:gridCol w="2409825"/>
              </a:tblGrid>
              <a:tr h="177800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altLang="en-US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主控板及数据通讯</a:t>
                      </a:r>
                      <a:endParaRPr lang="zh-CN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物联创新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2018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主控板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蓝牙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4.0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无线模块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WIFI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模块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GPRS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物联网数据模块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不含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sim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卡</a:t>
                      </a: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567815" y="1440815"/>
            <a:ext cx="40728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主板：套件必备核心板</a:t>
            </a:r>
            <a:endParaRPr lang="zh-CN" altLang="en-US"/>
          </a:p>
          <a:p>
            <a:r>
              <a:rPr lang="zh-CN" altLang="en-US"/>
              <a:t>蓝牙：主要用于识别设备和本地传输数据，上面所贴</a:t>
            </a:r>
            <a:r>
              <a:rPr lang="en-US" altLang="zh-CN"/>
              <a:t>5</a:t>
            </a:r>
            <a:r>
              <a:rPr lang="zh-CN" altLang="en-US"/>
              <a:t>位英文字母和</a:t>
            </a:r>
            <a:r>
              <a:rPr lang="en-US" altLang="zh-CN"/>
              <a:t>10</a:t>
            </a:r>
            <a:r>
              <a:rPr lang="zh-CN" altLang="en-US"/>
              <a:t>位数字用于身份识别登录</a:t>
            </a:r>
            <a:r>
              <a:rPr lang="en-US" altLang="zh-CN"/>
              <a:t>APP</a:t>
            </a:r>
            <a:r>
              <a:rPr lang="zh-CN" altLang="en-US"/>
              <a:t>和网页</a:t>
            </a:r>
            <a:endParaRPr lang="zh-CN" altLang="en-US"/>
          </a:p>
          <a:p>
            <a:r>
              <a:rPr lang="en-US" altLang="zh-CN"/>
              <a:t>WIFI</a:t>
            </a:r>
            <a:r>
              <a:rPr lang="zh-CN" altLang="en-US"/>
              <a:t>、</a:t>
            </a:r>
            <a:r>
              <a:rPr lang="en-US" altLang="zh-CN"/>
              <a:t>GPRS</a:t>
            </a:r>
            <a:r>
              <a:rPr lang="zh-CN" altLang="en-US"/>
              <a:t>：云数据传输使用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026160" y="2734310"/>
            <a:ext cx="4620260" cy="3290570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/>
              <a:t>支持</a:t>
            </a:r>
            <a:r>
              <a:rPr lang="en-US" altLang="zh-CN" sz="2400" dirty="0"/>
              <a:t>IOS</a:t>
            </a:r>
            <a:r>
              <a:rPr lang="zh-CN" altLang="en-US" sz="2400" dirty="0"/>
              <a:t>、</a:t>
            </a:r>
            <a:r>
              <a:rPr lang="en-US" altLang="zh-CN" sz="2400" dirty="0"/>
              <a:t>Android</a:t>
            </a:r>
            <a:r>
              <a:rPr lang="zh-CN" altLang="en-US" sz="2400" dirty="0"/>
              <a:t>系统，苹果应用市场或腾讯应用宝里搜索</a:t>
            </a:r>
            <a:r>
              <a:rPr lang="en-US" altLang="zh-CN" sz="2400" dirty="0"/>
              <a:t>“</a:t>
            </a:r>
            <a:r>
              <a:rPr lang="zh-CN" altLang="en-US" sz="2400" dirty="0">
                <a:solidFill>
                  <a:schemeClr val="tx2"/>
                </a:solidFill>
              </a:rPr>
              <a:t>物联创新</a:t>
            </a:r>
            <a:r>
              <a:rPr lang="en-US" altLang="zh-CN" sz="2400" dirty="0">
                <a:solidFill>
                  <a:schemeClr val="tx2"/>
                </a:solidFill>
              </a:rPr>
              <a:t>2018</a:t>
            </a:r>
            <a:r>
              <a:rPr lang="en-US" altLang="zh-CN" sz="2400" dirty="0"/>
              <a:t>”</a:t>
            </a:r>
            <a:r>
              <a:rPr lang="zh-CN" altLang="en-US" sz="2400" dirty="0"/>
              <a:t>或扫描此二维码下载</a:t>
            </a:r>
            <a:r>
              <a:rPr lang="en-US" altLang="zh-CN" sz="2400" dirty="0"/>
              <a:t>APP</a:t>
            </a:r>
            <a:endParaRPr lang="en-US" altLang="zh-CN" sz="2400" dirty="0"/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76518" y="2308224"/>
            <a:ext cx="684847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APP</a:t>
            </a:r>
            <a:r>
              <a:rPr lang="zh-CN" altLang="en-US"/>
              <a:t>下载地址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26000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3" name="图片 2" descr="QQ图片201801091425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25" y="2096770"/>
            <a:ext cx="4340225" cy="43402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671763" y="800099"/>
            <a:ext cx="6848475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、手机</a:t>
            </a:r>
            <a:r>
              <a:rPr lang="en-US" altLang="zh-CN">
                <a:solidFill>
                  <a:srgbClr val="FF0000"/>
                </a:solidFill>
              </a:rPr>
              <a:t>APP</a:t>
            </a:r>
            <a:r>
              <a:rPr lang="zh-CN" altLang="en-US">
                <a:solidFill>
                  <a:srgbClr val="FF0000"/>
                </a:solidFill>
              </a:rPr>
              <a:t>使用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5345" y="5656580"/>
            <a:ext cx="305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教学视频</a:t>
            </a:r>
            <a:r>
              <a:rPr lang="zh-CN" altLang="en-US"/>
              <a:t>：</a:t>
            </a:r>
            <a:r>
              <a:rPr lang="en-US" altLang="zh-CN"/>
              <a:t>1</a:t>
            </a:r>
            <a:r>
              <a:rPr lang="zh-CN" altLang="en-US"/>
              <a:t>、手机</a:t>
            </a:r>
            <a:r>
              <a:rPr lang="en-US" altLang="zh-CN"/>
              <a:t>APP</a:t>
            </a:r>
            <a:r>
              <a:rPr lang="zh-CN" altLang="en-US"/>
              <a:t>使用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1107440" y="187960"/>
            <a:ext cx="102774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安装完成物联创新</a:t>
            </a:r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2018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后，打开软件，可以看到分为首页、数据、编程、设置四个项目</a:t>
            </a:r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首页是可以自定义名称及图片</a:t>
            </a:r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数据页面里面分为输入数据和控制输出，输入数据可以看到当前设备所采集的数据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控制输出可以看到当前设备可以控制的输出模块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编程页面里面可以对当前设备修改输入输出配置，并且进行编程。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设置页面可以通过蓝牙连接设备，设置首页界面，云数据及RFID设置等。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2" descr="Screenshot_2017-11-04-10-20-12-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815" y="2229485"/>
            <a:ext cx="2429456" cy="4320032"/>
          </a:xfrm>
          <a:prstGeom prst="rect">
            <a:avLst/>
          </a:prstGeom>
        </p:spPr>
      </p:pic>
      <p:pic>
        <p:nvPicPr>
          <p:cNvPr id="3" name="图片 3" descr="Screenshot_2017-11-04-10-21-12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90" y="2229168"/>
            <a:ext cx="2429946" cy="4320032"/>
          </a:xfrm>
          <a:prstGeom prst="rect">
            <a:avLst/>
          </a:prstGeom>
        </p:spPr>
      </p:pic>
      <p:pic>
        <p:nvPicPr>
          <p:cNvPr id="4" name="图片 4" descr="Screenshot_2017-11-04-10-21-17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55" y="2229168"/>
            <a:ext cx="2429946" cy="4320032"/>
          </a:xfrm>
          <a:prstGeom prst="rect">
            <a:avLst/>
          </a:prstGeom>
        </p:spPr>
      </p:pic>
      <p:pic>
        <p:nvPicPr>
          <p:cNvPr id="6" name="图片 6" descr="Screenshot_2017-11-04-10-20-52-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770" y="2229168"/>
            <a:ext cx="2429946" cy="4320032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 descr="Screenshot_2017-11-04-10-20-52-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8480" y="322580"/>
            <a:ext cx="3645358" cy="6480048"/>
          </a:xfrm>
          <a:prstGeom prst="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250825" y="1718310"/>
            <a:ext cx="388048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1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、首先进入设置界面，打开蓝牙设置，通过手机蓝牙连接手机和设备，点击需要连接的设备名称，进入后输入设备上</a:t>
            </a:r>
            <a:r>
              <a:rPr lang="zh-CN" altLang="en-US" sz="2000" b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自带的</a:t>
            </a:r>
            <a:r>
              <a:rPr lang="en-US" altLang="zh-CN" sz="2000" b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10</a:t>
            </a:r>
            <a:r>
              <a:rPr lang="zh-CN" altLang="en-US" sz="2000" b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位数密码</a:t>
            </a:r>
            <a:r>
              <a:rPr lang="zh-CN" altLang="en-US" sz="2000" b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连接</a:t>
            </a:r>
            <a:endParaRPr lang="zh-CN" altLang="en-US" sz="2000" b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连接成功后，蓝牙设置会变为绿色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8" descr="Screenshot_2017-11-04-10-29-55-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230" y="322263"/>
            <a:ext cx="3644920" cy="648004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1608"/>
</p:tagLst>
</file>

<file path=ppt/tags/tag10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2_3"/>
  <p:tag name="KSO_WM_UNIT_LAYERLEVEL" val="1_1_1"/>
  <p:tag name="KSO_WM_BEAUTIFY_FLAG" val="#wm#"/>
  <p:tag name="KSO_WM_TAG_VERSION" val="1.0"/>
  <p:tag name="KSO_WM_DIAGRAM_GROUP_CODE" val="m1-1"/>
  <p:tag name="KSO_WM_UNIT_ID" val="custom20183205_2*m_h_i*1_2_3"/>
  <p:tag name="KSO_WM_UNIT_TEXT_FILL_FORE_SCHEMECOLOR_INDEX" val="1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3_4"/>
  <p:tag name="KSO_WM_UNIT_LAYERLEVEL" val="1_1_1"/>
  <p:tag name="KSO_WM_BEAUTIFY_FLAG" val="#wm#"/>
  <p:tag name="KSO_WM_TAG_VERSION" val="1.0"/>
  <p:tag name="KSO_WM_DIAGRAM_GROUP_CODE" val="m1-1"/>
  <p:tag name="KSO_WM_UNIT_ID" val="custom20183205_2*m_h_i*1_3_4"/>
  <p:tag name="KSO_WM_UNIT_TEXT_FILL_FORE_SCHEMECOLOR_INDEX" val="15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SLIDE_ITEM_CNT" val="3"/>
  <p:tag name="KSO_WM_SLIDE_LAYOUT" val="m"/>
  <p:tag name="KSO_WM_SLIDE_LAYOUT_CNT" val="1"/>
  <p:tag name="KSO_WM_SLIDE_TYPE" val="contents"/>
  <p:tag name="KSO_WM_BEAUTIFY_FLAG" val="#wm#"/>
  <p:tag name="KSO_WM_COMBINE_RELATE_SLIDE_ID" val="background20180262_2"/>
  <p:tag name="KSO_WM_TEMPLATE_CATEGORY" val="custom"/>
  <p:tag name="KSO_WM_TEMPLATE_INDEX" val="20181608"/>
  <p:tag name="KSO_WM_SLIDE_ID" val="custom20183205_2"/>
  <p:tag name="KSO_WM_SLIDE_INDEX" val="2"/>
  <p:tag name="KSO_WM_DIAGRAM_GROUP_CODE" val="m1-1"/>
  <p:tag name="KSO_WM_TEMPLATE_SUBCATEGORY" val="combine"/>
</p:tagLst>
</file>

<file path=ppt/tags/tag17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1608"/>
</p:tagLst>
</file>

<file path=ppt/tags/tag20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i"/>
  <p:tag name="KSO_WM_UNIT_INDEX" val="1_1_1"/>
  <p:tag name="KSO_WM_UNIT_LAYERLEVEL" val="1_1_1"/>
  <p:tag name="KSO_WM_DIAGRAM_GROUP_CODE" val="l1-1"/>
  <p:tag name="KSO_WM_UNIT_ID" val="custom20181601_6*l_h_i*1_1_1"/>
  <p:tag name="KSO_WM_UNIT_TEXT_FILL_FORE_SCHEMECOLOR_INDEX" val="5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24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28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72_1"/>
  <p:tag name="KSO_WM_TEMPLATE_CATEGORY" val="custom"/>
  <p:tag name="KSO_WM_TEMPLATE_INDEX" val="20181608"/>
  <p:tag name="KSO_WM_TEMPLATE_SUBCATEGORY" val="combine"/>
  <p:tag name="KSO_WM_TEMPLATE_THUMBS_INDEX" val="1、4、5、6、12、13、19、20"/>
</p:tagLst>
</file>

<file path=ppt/tags/tag30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32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36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37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38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39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1608_1*i*2"/>
  <p:tag name="KSO_WM_TEMPLATE_CATEGORY" val="custom"/>
  <p:tag name="KSO_WM_TEMPLATE_INDEX" val="20181608"/>
  <p:tag name="KSO_WM_UNIT_INDEX" val="2"/>
</p:tagLst>
</file>

<file path=ppt/tags/tag40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43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46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48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5.xml><?xml version="1.0" encoding="utf-8"?>
<p:tagLst xmlns:p="http://schemas.openxmlformats.org/presentationml/2006/main">
  <p:tag name="KSO_WM_TEMPLATE_CATEGORY" val="custom"/>
  <p:tag name="KSO_WM_TEMPLATE_INDEX" val="20181608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1608_1*a*1"/>
  <p:tag name="KSO_WM_UNIT_PRESET_TEXT" val="教学教育工作汇报"/>
</p:tagLst>
</file>

<file path=ppt/tags/tag50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54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58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6.xml><?xml version="1.0" encoding="utf-8"?>
<p:tagLst xmlns:p="http://schemas.openxmlformats.org/presentationml/2006/main">
  <p:tag name="KSO_WM_TEMPLATE_CATEGORY" val="custom"/>
  <p:tag name="KSO_WM_TEMPLATE_INDEX" val="20181608"/>
  <p:tag name="KSO_WM_UNIT_TYPE" val="b"/>
  <p:tag name="KSO_WM_UNIT_INDEX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1"/>
  <p:tag name="KSO_WM_UNIT_PRESET_TEXT_LEN" val="10"/>
  <p:tag name="KSO_WM_BEAUTIFY_FLAG" val="#wm#"/>
  <p:tag name="KSO_WM_TAG_VERSION" val="1.0"/>
  <p:tag name="KSO_WM_UNIT_ID" val="custom20181608_1*b*1"/>
</p:tagLst>
</file>

<file path=ppt/tags/tag60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i"/>
  <p:tag name="KSO_WM_UNIT_INDEX" val="1_1_1"/>
  <p:tag name="KSO_WM_UNIT_LAYERLEVEL" val="1_1_1"/>
  <p:tag name="KSO_WM_DIAGRAM_GROUP_CODE" val="l1-1"/>
  <p:tag name="KSO_WM_UNIT_ID" val="custom20181601_6*l_h_i*1_1_1"/>
  <p:tag name="KSO_WM_UNIT_TEXT_FILL_FORE_SCHEMECOLOR_INDEX" val="5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CLEAR" val="0"/>
  <p:tag name="KSO_WM_DIAGRAM_GROUP_CODE" val="l1_1"/>
  <p:tag name="KSO_WM_UNIT_ID" val="custom20181601_6*a*1"/>
  <p:tag name="KSO_WM_UNIT_PRESET_TEXT" val="CONTENT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i"/>
  <p:tag name="KSO_WM_UNIT_INDEX" val="1_1_1"/>
  <p:tag name="KSO_WM_UNIT_LAYERLEVEL" val="1_1_1"/>
  <p:tag name="KSO_WM_DIAGRAM_GROUP_CODE" val="l1-1"/>
  <p:tag name="KSO_WM_UNIT_ID" val="custom20181601_6*l_h_i*1_1_1"/>
  <p:tag name="KSO_WM_UNIT_TEXT_FILL_FORE_SCHEMECOLOR_INDEX" val="5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65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66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67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TEMPLATE_CATEGORY" val="custom"/>
  <p:tag name="KSO_WM_TEMPLATE_INDEX" val="20181601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custom20181601_6*l_h_f*1_1_1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contents"/>
  <p:tag name="KSO_WM_BEAUTIFY_FLAG" val="#wm#"/>
  <p:tag name="KSO_WM_COMBINE_RELATE_SLIDE_ID" val="custom20181351_6"/>
  <p:tag name="KSO_WM_TEMPLATE_CATEGORY" val="custom"/>
  <p:tag name="KSO_WM_TEMPLATE_INDEX" val="20181608"/>
  <p:tag name="KSO_WM_SLIDE_ID" val="custom20181601_6"/>
  <p:tag name="KSO_WM_SLIDE_INDEX" val="6"/>
  <p:tag name="KSO_WM_DIAGRAM_GROUP_CODE" val="l1-1"/>
  <p:tag name="KSO_WM_TEMPLATE_SUBCATEGORY" val="combine"/>
</p:tagLst>
</file>

<file path=ppt/tags/tag7.xml><?xml version="1.0" encoding="utf-8"?>
<p:tagLst xmlns:p="http://schemas.openxmlformats.org/presentationml/2006/main">
  <p:tag name="KSO_WM_TEMPLATE_CATEGORY" val="custom"/>
  <p:tag name="KSO_WM_TEMPLATE_INDEX" val="20181608"/>
  <p:tag name="KSO_WM_UNIT_TYPE" val="b"/>
  <p:tag name="KSO_WM_UNIT_INDEX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1"/>
  <p:tag name="KSO_WM_UNIT_PRESET_TEXT_LEN" val="10"/>
  <p:tag name="KSO_WM_BEAUTIFY_FLAG" val="#wm#"/>
  <p:tag name="KSO_WM_TAG_VERSION" val="1.0"/>
  <p:tag name="KSO_WM_UNIT_ID" val="custom20181608_20*b*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71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76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8.xml><?xml version="1.0" encoding="utf-8"?>
<p:tagLst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72_1"/>
  <p:tag name="KSO_WM_TEMPLATE_CATEGORY" val="custom"/>
  <p:tag name="KSO_WM_TEMPLATE_INDEX" val="20181608"/>
  <p:tag name="KSO_WM_SLIDE_ID" val="custom20181608_1"/>
  <p:tag name="KSO_WM_SLIDE_INDEX" val="1"/>
  <p:tag name="KSO_WM_TEMPLATE_SUBCATEGORY" val="combine"/>
  <p:tag name="KSO_WM_TEMPLATE_THUMBS_INDEX" val="1、4、5、6、12、13、19、20、"/>
</p:tagLst>
</file>

<file path=ppt/tags/tag80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84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4_3"/>
  <p:tag name="KSO_WM_UNIT_LAYERLEVEL" val="1_1_1"/>
  <p:tag name="KSO_WM_BEAUTIFY_FLAG" val="#wm#"/>
  <p:tag name="KSO_WM_TAG_VERSION" val="1.0"/>
  <p:tag name="KSO_WM_DIAGRAM_GROUP_CODE" val="m1-1"/>
  <p:tag name="KSO_WM_UNIT_ID" val="custom20183205_2*m_h_i*1_4_3"/>
  <p:tag name="KSO_WM_UNIT_TEXT_FILL_FORE_SCHEMECOLOR_INDEX" val="15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1608"/>
</p:tagLst>
</file>

<file path=ppt/tags/tag9.xml><?xml version="1.0" encoding="utf-8"?>
<p:tagLst xmlns:p="http://schemas.openxmlformats.org/presentationml/2006/main">
  <p:tag name="KSO_WM_TEMPLATE_CATEGORY" val="custom"/>
  <p:tag name="KSO_WM_TEMPLATE_INDEX" val="20183205"/>
  <p:tag name="KSO_WM_UNIT_TYPE" val="m_h_i"/>
  <p:tag name="KSO_WM_UNIT_INDEX" val="1_1_1"/>
  <p:tag name="KSO_WM_UNIT_LAYERLEVEL" val="1_1_1"/>
  <p:tag name="KSO_WM_BEAUTIFY_FLAG" val="#wm#"/>
  <p:tag name="KSO_WM_TAG_VERSION" val="1.0"/>
  <p:tag name="KSO_WM_DIAGRAM_GROUP_CODE" val="m1-1"/>
  <p:tag name="KSO_WM_UNIT_ID" val="custom20183205_2*m_h_i*1_1_1"/>
  <p:tag name="KSO_WM_UNIT_FILL_FORE_SCHEMECOLOR_INDEX" val="5"/>
  <p:tag name="KSO_WM_UNIT_FILL_TYPE" val="1"/>
  <p:tag name="KSO_WM_UNIT_TEXT_FILL_FORE_SCHEMECOLOR_INDEX" val="9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自定义设计方案">
  <a:themeElements>
    <a:clrScheme name="自定义 71">
      <a:dk1>
        <a:srgbClr val="000000"/>
      </a:dk1>
      <a:lt1>
        <a:srgbClr val="FFFFFF"/>
      </a:lt1>
      <a:dk2>
        <a:srgbClr val="F0522D"/>
      </a:dk2>
      <a:lt2>
        <a:srgbClr val="EEECE1"/>
      </a:lt2>
      <a:accent1>
        <a:srgbClr val="F0522D"/>
      </a:accent1>
      <a:accent2>
        <a:srgbClr val="3E3E40"/>
      </a:accent2>
      <a:accent3>
        <a:srgbClr val="FFFFFF"/>
      </a:accent3>
      <a:accent4>
        <a:srgbClr val="3E3E40"/>
      </a:accent4>
      <a:accent5>
        <a:srgbClr val="F0522D"/>
      </a:accent5>
      <a:accent6>
        <a:srgbClr val="3E3E4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8">
    <a:dk1>
      <a:srgbClr val="000000"/>
    </a:dk1>
    <a:lt1>
      <a:srgbClr val="FFFFFF"/>
    </a:lt1>
    <a:dk2>
      <a:srgbClr val="4472C4"/>
    </a:dk2>
    <a:lt2>
      <a:srgbClr val="E7E6E6"/>
    </a:lt2>
    <a:accent1>
      <a:srgbClr val="FFFFFF"/>
    </a:accent1>
    <a:accent2>
      <a:srgbClr val="ED7D31"/>
    </a:accent2>
    <a:accent3>
      <a:srgbClr val="A5A5A5"/>
    </a:accent3>
    <a:accent4>
      <a:srgbClr val="000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6062</Words>
  <Application>WPS 演示</Application>
  <PresentationFormat>宽屏</PresentationFormat>
  <Paragraphs>497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人无欲则无力</cp:lastModifiedBy>
  <cp:revision>53</cp:revision>
  <dcterms:created xsi:type="dcterms:W3CDTF">2015-05-05T08:02:00Z</dcterms:created>
  <dcterms:modified xsi:type="dcterms:W3CDTF">2018-01-12T08:27:09Z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